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sldIdLst>
    <p:sldId id="256" r:id="rId2"/>
    <p:sldId id="257" r:id="rId3"/>
    <p:sldId id="261" r:id="rId4"/>
    <p:sldId id="259" r:id="rId5"/>
    <p:sldId id="273" r:id="rId6"/>
    <p:sldId id="274" r:id="rId7"/>
    <p:sldId id="268" r:id="rId8"/>
    <p:sldId id="277" r:id="rId9"/>
    <p:sldId id="276" r:id="rId10"/>
    <p:sldId id="275" r:id="rId11"/>
    <p:sldId id="282" r:id="rId12"/>
    <p:sldId id="278" r:id="rId13"/>
    <p:sldId id="279" r:id="rId14"/>
    <p:sldId id="272" r:id="rId15"/>
    <p:sldId id="280" r:id="rId16"/>
    <p:sldId id="281"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FF99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59" d="100"/>
          <a:sy n="59" d="100"/>
        </p:scale>
        <p:origin x="1500" y="5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46C7EC-BED7-4C92-892A-205722CB9A55}" type="datetimeFigureOut">
              <a:rPr lang="en-GB" smtClean="0"/>
              <a:t>14/09/2026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169788-66FC-4AA5-9CCB-20078B084024}" type="slidenum">
              <a:rPr lang="en-GB" smtClean="0"/>
              <a:t>‹#›</a:t>
            </a:fld>
            <a:endParaRPr lang="en-GB"/>
          </a:p>
        </p:txBody>
      </p:sp>
    </p:spTree>
    <p:extLst>
      <p:ext uri="{BB962C8B-B14F-4D97-AF65-F5344CB8AC3E}">
        <p14:creationId xmlns:p14="http://schemas.microsoft.com/office/powerpoint/2010/main" val="3151155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Add vision</a:t>
            </a:r>
          </a:p>
        </p:txBody>
      </p:sp>
      <p:sp>
        <p:nvSpPr>
          <p:cNvPr id="4" name="Slide Number Placeholder 3"/>
          <p:cNvSpPr>
            <a:spLocks noGrp="1"/>
          </p:cNvSpPr>
          <p:nvPr>
            <p:ph type="sldNum" sz="quarter" idx="5"/>
          </p:nvPr>
        </p:nvSpPr>
        <p:spPr/>
        <p:txBody>
          <a:bodyPr/>
          <a:lstStyle/>
          <a:p>
            <a:fld id="{38169788-66FC-4AA5-9CCB-20078B084024}" type="slidenum">
              <a:rPr lang="en-GB" smtClean="0"/>
              <a:t>3</a:t>
            </a:fld>
            <a:endParaRPr lang="en-GB"/>
          </a:p>
        </p:txBody>
      </p:sp>
    </p:spTree>
    <p:extLst>
      <p:ext uri="{BB962C8B-B14F-4D97-AF65-F5344CB8AC3E}">
        <p14:creationId xmlns:p14="http://schemas.microsoft.com/office/powerpoint/2010/main" val="16681740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8169788-66FC-4AA5-9CCB-20078B084024}" type="slidenum">
              <a:rPr lang="en-GB" smtClean="0"/>
              <a:t>4</a:t>
            </a:fld>
            <a:endParaRPr lang="en-GB"/>
          </a:p>
        </p:txBody>
      </p:sp>
    </p:spTree>
    <p:extLst>
      <p:ext uri="{BB962C8B-B14F-4D97-AF65-F5344CB8AC3E}">
        <p14:creationId xmlns:p14="http://schemas.microsoft.com/office/powerpoint/2010/main" val="40676328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EB08AB-F379-4893-D13D-9BC0A0E777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403797-AAD6-EBEF-C085-1E8BFD33FE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4DA5C8-37DB-E141-B280-ED43BC29CEF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634B9CD-CFA6-9B0A-7E46-697AB1D2AF3D}"/>
              </a:ext>
            </a:extLst>
          </p:cNvPr>
          <p:cNvSpPr>
            <a:spLocks noGrp="1"/>
          </p:cNvSpPr>
          <p:nvPr>
            <p:ph type="sldNum" sz="quarter" idx="5"/>
          </p:nvPr>
        </p:nvSpPr>
        <p:spPr/>
        <p:txBody>
          <a:bodyPr/>
          <a:lstStyle/>
          <a:p>
            <a:fld id="{38169788-66FC-4AA5-9CCB-20078B084024}" type="slidenum">
              <a:rPr lang="en-GB" smtClean="0"/>
              <a:t>5</a:t>
            </a:fld>
            <a:endParaRPr lang="en-GB"/>
          </a:p>
        </p:txBody>
      </p:sp>
    </p:spTree>
    <p:extLst>
      <p:ext uri="{BB962C8B-B14F-4D97-AF65-F5344CB8AC3E}">
        <p14:creationId xmlns:p14="http://schemas.microsoft.com/office/powerpoint/2010/main" val="1735708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C7D7DE-D138-D522-D2AE-D74D399242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7CA6B2-B8B0-587F-B687-FD7A2C622C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51C858-8F8B-727F-E728-E17B8BA3C83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F8C343D8-6D54-3834-39E9-7F481019CE19}"/>
              </a:ext>
            </a:extLst>
          </p:cNvPr>
          <p:cNvSpPr>
            <a:spLocks noGrp="1"/>
          </p:cNvSpPr>
          <p:nvPr>
            <p:ph type="sldNum" sz="quarter" idx="5"/>
          </p:nvPr>
        </p:nvSpPr>
        <p:spPr/>
        <p:txBody>
          <a:bodyPr/>
          <a:lstStyle/>
          <a:p>
            <a:fld id="{38169788-66FC-4AA5-9CCB-20078B084024}" type="slidenum">
              <a:rPr lang="en-GB" smtClean="0"/>
              <a:t>6</a:t>
            </a:fld>
            <a:endParaRPr lang="en-GB"/>
          </a:p>
        </p:txBody>
      </p:sp>
    </p:spTree>
    <p:extLst>
      <p:ext uri="{BB962C8B-B14F-4D97-AF65-F5344CB8AC3E}">
        <p14:creationId xmlns:p14="http://schemas.microsoft.com/office/powerpoint/2010/main" val="19836150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9/14/2026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9/14/2026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9/14/2026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mailto:office@foxton.cambs.sch.uk"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70A1295-61BC-4214-AA3E-D39667302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603504" y="4719486"/>
            <a:ext cx="7944130" cy="2808514"/>
          </a:xfrm>
        </p:spPr>
        <p:txBody>
          <a:bodyPr anchor="t">
            <a:normAutofit/>
          </a:bodyPr>
          <a:lstStyle/>
          <a:p>
            <a:r>
              <a:rPr lang="en-GB" sz="3500" dirty="0">
                <a:solidFill>
                  <a:schemeClr val="tx2"/>
                </a:solidFill>
              </a:rPr>
              <a:t>Welcome to</a:t>
            </a:r>
            <a:br>
              <a:rPr lang="en-GB" sz="3500" dirty="0">
                <a:solidFill>
                  <a:schemeClr val="tx2"/>
                </a:solidFill>
              </a:rPr>
            </a:br>
            <a:r>
              <a:rPr lang="en-GB" sz="3500" dirty="0">
                <a:solidFill>
                  <a:schemeClr val="tx2"/>
                </a:solidFill>
              </a:rPr>
              <a:t>Meet the teacher 2026-27</a:t>
            </a:r>
          </a:p>
        </p:txBody>
      </p:sp>
      <p:grpSp>
        <p:nvGrpSpPr>
          <p:cNvPr id="12" name="Group 11">
            <a:extLst>
              <a:ext uri="{FF2B5EF4-FFF2-40B4-BE49-F238E27FC236}">
                <a16:creationId xmlns:a16="http://schemas.microsoft.com/office/drawing/2014/main" id="{0B139475-2B26-4CA9-9413-DE741E49F7B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41813"/>
            <a:ext cx="9141713" cy="1828800"/>
            <a:chOff x="-305" y="3144820"/>
            <a:chExt cx="9182100" cy="1551136"/>
          </a:xfrm>
        </p:grpSpPr>
        <p:sp useBgFill="1">
          <p:nvSpPr>
            <p:cNvPr id="13" name="Freeform: Shape 12">
              <a:extLst>
                <a:ext uri="{FF2B5EF4-FFF2-40B4-BE49-F238E27FC236}">
                  <a16:creationId xmlns:a16="http://schemas.microsoft.com/office/drawing/2014/main" id="{16C6BF63-6277-4C39-BE5D-3C341662C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endParaRPr lang="en-US" dirty="0"/>
            </a:p>
          </p:txBody>
        </p:sp>
        <p:sp>
          <p:nvSpPr>
            <p:cNvPr id="14" name="Freeform: Shape 13">
              <a:extLst>
                <a:ext uri="{FF2B5EF4-FFF2-40B4-BE49-F238E27FC236}">
                  <a16:creationId xmlns:a16="http://schemas.microsoft.com/office/drawing/2014/main" id="{6EA3BAD9-C130-4A9C-9086-20D132A6CF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2587D38B-9E07-4A8B-B285-5FEBF6A60D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5EF4DD4B-217B-4346-A2B8-4327936399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endParaRPr lang="en-US"/>
            </a:p>
          </p:txBody>
        </p:sp>
      </p:grpSp>
      <p:pic>
        <p:nvPicPr>
          <p:cNvPr id="7" name="Picture 6">
            <a:extLst>
              <a:ext uri="{FF2B5EF4-FFF2-40B4-BE49-F238E27FC236}">
                <a16:creationId xmlns:a16="http://schemas.microsoft.com/office/drawing/2014/main" id="{F74EC344-C1CD-4224-A10B-C0F832D182B0}"/>
              </a:ext>
            </a:extLst>
          </p:cNvPr>
          <p:cNvPicPr>
            <a:picLocks noChangeAspect="1"/>
          </p:cNvPicPr>
          <p:nvPr/>
        </p:nvPicPr>
        <p:blipFill>
          <a:blip r:embed="rId2"/>
          <a:stretch>
            <a:fillRect/>
          </a:stretch>
        </p:blipFill>
        <p:spPr>
          <a:xfrm>
            <a:off x="1272178" y="-1603391"/>
            <a:ext cx="5725324" cy="1257475"/>
          </a:xfrm>
          <a:prstGeom prst="rect">
            <a:avLst/>
          </a:prstGeom>
        </p:spPr>
      </p:pic>
      <p:pic>
        <p:nvPicPr>
          <p:cNvPr id="4" name="Picture 3">
            <a:extLst>
              <a:ext uri="{FF2B5EF4-FFF2-40B4-BE49-F238E27FC236}">
                <a16:creationId xmlns:a16="http://schemas.microsoft.com/office/drawing/2014/main" id="{D250DD29-38C9-C14F-A83B-8E011944CF3E}"/>
              </a:ext>
            </a:extLst>
          </p:cNvPr>
          <p:cNvPicPr>
            <a:picLocks noChangeAspect="1"/>
          </p:cNvPicPr>
          <p:nvPr/>
        </p:nvPicPr>
        <p:blipFill>
          <a:blip r:embed="rId3"/>
          <a:stretch>
            <a:fillRect/>
          </a:stretch>
        </p:blipFill>
        <p:spPr>
          <a:xfrm>
            <a:off x="85258" y="52673"/>
            <a:ext cx="8785076" cy="411722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133577"/>
            <a:ext cx="8229600" cy="1143000"/>
          </a:xfrm>
        </p:spPr>
        <p:txBody>
          <a:bodyPr>
            <a:normAutofit fontScale="90000"/>
          </a:bodyPr>
          <a:lstStyle/>
          <a:p>
            <a:r>
              <a:rPr lang="en-GB" dirty="0"/>
              <a:t>Welcome to </a:t>
            </a:r>
            <a:r>
              <a:rPr lang="en-GB" dirty="0" err="1"/>
              <a:t>Fowlmere</a:t>
            </a:r>
            <a:r>
              <a:rPr lang="en-GB" dirty="0"/>
              <a:t> Primary School</a:t>
            </a:r>
            <a:endParaRPr dirty="0"/>
          </a:p>
        </p:txBody>
      </p:sp>
      <p:sp>
        <p:nvSpPr>
          <p:cNvPr id="3" name="Content Placeholder 2"/>
          <p:cNvSpPr>
            <a:spLocks noGrp="1"/>
          </p:cNvSpPr>
          <p:nvPr>
            <p:ph idx="1"/>
          </p:nvPr>
        </p:nvSpPr>
        <p:spPr>
          <a:xfrm>
            <a:off x="457198" y="1924729"/>
            <a:ext cx="8474529" cy="4525963"/>
          </a:xfrm>
        </p:spPr>
        <p:txBody>
          <a:bodyPr/>
          <a:lstStyle/>
          <a:p>
            <a:pPr marL="0" indent="0" algn="ctr">
              <a:buNone/>
            </a:pPr>
            <a:r>
              <a:rPr lang="en-GB" sz="3600" b="1" dirty="0"/>
              <a:t>Meet the Starling  team</a:t>
            </a:r>
          </a:p>
          <a:p>
            <a:pPr marL="0" indent="0">
              <a:buNone/>
            </a:pPr>
            <a:r>
              <a:rPr dirty="0"/>
              <a:t>• Class </a:t>
            </a:r>
            <a:r>
              <a:rPr lang="en-GB" dirty="0"/>
              <a:t>T</a:t>
            </a:r>
            <a:r>
              <a:rPr dirty="0" err="1"/>
              <a:t>eacher</a:t>
            </a:r>
            <a:r>
              <a:rPr lang="en-GB" dirty="0"/>
              <a:t> </a:t>
            </a:r>
            <a:r>
              <a:rPr dirty="0"/>
              <a:t> – M</a:t>
            </a:r>
            <a:r>
              <a:rPr lang="en-GB" dirty="0" err="1"/>
              <a:t>rs</a:t>
            </a:r>
            <a:r>
              <a:rPr lang="en-GB" dirty="0"/>
              <a:t> D Moffat</a:t>
            </a:r>
            <a:endParaRPr dirty="0"/>
          </a:p>
          <a:p>
            <a:pPr marL="0" indent="0">
              <a:buNone/>
            </a:pPr>
            <a:r>
              <a:rPr dirty="0"/>
              <a:t>• Teaching assistant</a:t>
            </a:r>
            <a:r>
              <a:rPr lang="en-GB" dirty="0"/>
              <a:t>s</a:t>
            </a:r>
            <a:r>
              <a:rPr dirty="0"/>
              <a:t> –</a:t>
            </a:r>
            <a:r>
              <a:rPr lang="en-GB" dirty="0"/>
              <a:t> part</a:t>
            </a:r>
            <a:r>
              <a:rPr dirty="0"/>
              <a:t> time</a:t>
            </a:r>
            <a:r>
              <a:rPr lang="en-GB" dirty="0"/>
              <a:t> – Mrs Rands &amp; Mrs Morris.  </a:t>
            </a:r>
          </a:p>
          <a:p>
            <a:pPr marL="0" indent="0">
              <a:buNone/>
            </a:pPr>
            <a:r>
              <a:rPr lang="en-GB" dirty="0"/>
              <a:t>..Also currently Mrs </a:t>
            </a:r>
            <a:r>
              <a:rPr lang="en-GB" dirty="0" err="1"/>
              <a:t>Chisholme</a:t>
            </a:r>
            <a:r>
              <a:rPr lang="en-GB" dirty="0"/>
              <a:t>. </a:t>
            </a:r>
          </a:p>
        </p:txBody>
      </p:sp>
      <p:pic>
        <p:nvPicPr>
          <p:cNvPr id="6" name="Picture 5">
            <a:extLst>
              <a:ext uri="{FF2B5EF4-FFF2-40B4-BE49-F238E27FC236}">
                <a16:creationId xmlns:a16="http://schemas.microsoft.com/office/drawing/2014/main" id="{1FBAFE45-8EAC-3508-C104-D740691CEF18}"/>
              </a:ext>
            </a:extLst>
          </p:cNvPr>
          <p:cNvPicPr>
            <a:picLocks noChangeAspect="1"/>
          </p:cNvPicPr>
          <p:nvPr/>
        </p:nvPicPr>
        <p:blipFill>
          <a:blip r:embed="rId2"/>
          <a:stretch>
            <a:fillRect/>
          </a:stretch>
        </p:blipFill>
        <p:spPr>
          <a:xfrm>
            <a:off x="3572453" y="749777"/>
            <a:ext cx="1228148" cy="121230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Rectangle 20">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50041" y="586855"/>
            <a:ext cx="2401025" cy="3387497"/>
          </a:xfrm>
        </p:spPr>
        <p:txBody>
          <a:bodyPr anchor="b">
            <a:normAutofit/>
          </a:bodyPr>
          <a:lstStyle/>
          <a:p>
            <a:r>
              <a:rPr lang="en-GB" sz="3500" dirty="0">
                <a:solidFill>
                  <a:srgbClr val="FFFFFF"/>
                </a:solidFill>
              </a:rPr>
              <a:t>PE Days</a:t>
            </a:r>
          </a:p>
        </p:txBody>
      </p:sp>
      <p:pic>
        <p:nvPicPr>
          <p:cNvPr id="1026" name="Picture 2" descr="PE Physical Education png sublimation design download, back to school png,  sport png, Physical Education png, sublimate designs download">
            <a:extLst>
              <a:ext uri="{FF2B5EF4-FFF2-40B4-BE49-F238E27FC236}">
                <a16:creationId xmlns:a16="http://schemas.microsoft.com/office/drawing/2014/main" id="{1AEB8390-CEF7-1EE1-3C7D-A12907A2A7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183" y="0"/>
            <a:ext cx="1966569" cy="1966569"/>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1A90638E-0B05-A4FC-101F-6F71CD124E1F}"/>
              </a:ext>
            </a:extLst>
          </p:cNvPr>
          <p:cNvSpPr txBox="1"/>
          <p:nvPr/>
        </p:nvSpPr>
        <p:spPr>
          <a:xfrm>
            <a:off x="3161242" y="196875"/>
            <a:ext cx="5885837" cy="2123658"/>
          </a:xfrm>
          <a:prstGeom prst="rect">
            <a:avLst/>
          </a:prstGeom>
          <a:noFill/>
        </p:spPr>
        <p:txBody>
          <a:bodyPr wrap="square" rtlCol="0">
            <a:spAutoFit/>
          </a:bodyPr>
          <a:lstStyle/>
          <a:p>
            <a:r>
              <a:rPr lang="en-GB" sz="4800" dirty="0"/>
              <a:t>Our PE days are:-</a:t>
            </a:r>
            <a:r>
              <a:rPr lang="en-GB" sz="4800" dirty="0">
                <a:solidFill>
                  <a:srgbClr val="FF0000"/>
                </a:solidFill>
              </a:rPr>
              <a:t>Monday</a:t>
            </a:r>
            <a:r>
              <a:rPr lang="en-GB" sz="4800" dirty="0"/>
              <a:t> and </a:t>
            </a:r>
            <a:r>
              <a:rPr lang="en-GB" sz="4800" dirty="0">
                <a:solidFill>
                  <a:srgbClr val="0070C0"/>
                </a:solidFill>
              </a:rPr>
              <a:t>Fridays</a:t>
            </a:r>
            <a:r>
              <a:rPr lang="en-GB" dirty="0">
                <a:solidFill>
                  <a:srgbClr val="0070C0"/>
                </a:solidFill>
              </a:rPr>
              <a:t>.</a:t>
            </a:r>
          </a:p>
          <a:p>
            <a:r>
              <a:rPr lang="en-GB" dirty="0">
                <a:solidFill>
                  <a:srgbClr val="0070C0"/>
                </a:solidFill>
              </a:rPr>
              <a:t>Please can you ensure your Child has their PE kits in school on these days, and if possible, can you remove their earrings.</a:t>
            </a:r>
          </a:p>
        </p:txBody>
      </p:sp>
      <p:sp>
        <p:nvSpPr>
          <p:cNvPr id="8" name="TextBox 7">
            <a:extLst>
              <a:ext uri="{FF2B5EF4-FFF2-40B4-BE49-F238E27FC236}">
                <a16:creationId xmlns:a16="http://schemas.microsoft.com/office/drawing/2014/main" id="{23AE0BA9-F927-6FEE-5252-1D874305CE20}"/>
              </a:ext>
            </a:extLst>
          </p:cNvPr>
          <p:cNvSpPr txBox="1"/>
          <p:nvPr/>
        </p:nvSpPr>
        <p:spPr>
          <a:xfrm>
            <a:off x="3101107" y="3439138"/>
            <a:ext cx="6040607" cy="3416320"/>
          </a:xfrm>
          <a:prstGeom prst="rect">
            <a:avLst/>
          </a:prstGeom>
          <a:noFill/>
        </p:spPr>
        <p:txBody>
          <a:bodyPr wrap="square" rtlCol="0">
            <a:spAutoFit/>
          </a:bodyPr>
          <a:lstStyle/>
          <a:p>
            <a:r>
              <a:rPr lang="en-GB" sz="3600" dirty="0"/>
              <a:t>PE kits – White t-shirt, blue or black shorts/jogging bottoms, trainers/plimsolls.</a:t>
            </a:r>
          </a:p>
          <a:p>
            <a:endParaRPr lang="en-GB" sz="3600" dirty="0"/>
          </a:p>
          <a:p>
            <a:endParaRPr lang="en-GB" sz="3600" dirty="0"/>
          </a:p>
          <a:p>
            <a:endParaRPr lang="en-GB" sz="3600" dirty="0"/>
          </a:p>
        </p:txBody>
      </p:sp>
      <p:sp>
        <p:nvSpPr>
          <p:cNvPr id="10" name="TextBox 9">
            <a:extLst>
              <a:ext uri="{FF2B5EF4-FFF2-40B4-BE49-F238E27FC236}">
                <a16:creationId xmlns:a16="http://schemas.microsoft.com/office/drawing/2014/main" id="{350EA74B-2C71-CFD4-6978-0BDDB95B74D0}"/>
              </a:ext>
            </a:extLst>
          </p:cNvPr>
          <p:cNvSpPr txBox="1"/>
          <p:nvPr/>
        </p:nvSpPr>
        <p:spPr>
          <a:xfrm>
            <a:off x="3070384" y="6148920"/>
            <a:ext cx="6073616" cy="400110"/>
          </a:xfrm>
          <a:prstGeom prst="rect">
            <a:avLst/>
          </a:prstGeom>
          <a:noFill/>
        </p:spPr>
        <p:txBody>
          <a:bodyPr wrap="square" rtlCol="0">
            <a:spAutoFit/>
          </a:bodyPr>
          <a:lstStyle/>
          <a:p>
            <a:r>
              <a:rPr lang="en-GB" sz="2000" b="1" dirty="0">
                <a:solidFill>
                  <a:srgbClr val="FF0000"/>
                </a:solidFill>
              </a:rPr>
              <a:t>Please make sure your child’s name is on the clothing.</a:t>
            </a:r>
            <a:endParaRPr lang="en-GB" dirty="0">
              <a:solidFill>
                <a:srgbClr val="FF00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Freeform: Shape 37">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0" name="Rectangle 39">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2" y="1914808"/>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45954" y="1683756"/>
            <a:ext cx="2336449" cy="2396359"/>
          </a:xfrm>
        </p:spPr>
        <p:txBody>
          <a:bodyPr anchor="b">
            <a:normAutofit/>
          </a:bodyPr>
          <a:lstStyle/>
          <a:p>
            <a:r>
              <a:rPr lang="en-GB" sz="4800" dirty="0">
                <a:solidFill>
                  <a:srgbClr val="FFFFFF"/>
                </a:solidFill>
              </a:rPr>
              <a:t>Phonics</a:t>
            </a:r>
          </a:p>
        </p:txBody>
      </p:sp>
      <p:pic>
        <p:nvPicPr>
          <p:cNvPr id="6" name="Picture 5">
            <a:extLst>
              <a:ext uri="{FF2B5EF4-FFF2-40B4-BE49-F238E27FC236}">
                <a16:creationId xmlns:a16="http://schemas.microsoft.com/office/drawing/2014/main" id="{4B63892E-631E-95C5-9535-986B62F8FC08}"/>
              </a:ext>
            </a:extLst>
          </p:cNvPr>
          <p:cNvPicPr>
            <a:picLocks noChangeAspect="1"/>
          </p:cNvPicPr>
          <p:nvPr/>
        </p:nvPicPr>
        <p:blipFill>
          <a:blip r:embed="rId3"/>
          <a:stretch>
            <a:fillRect/>
          </a:stretch>
        </p:blipFill>
        <p:spPr>
          <a:xfrm>
            <a:off x="456755" y="5078916"/>
            <a:ext cx="2114845" cy="1648055"/>
          </a:xfrm>
          <a:prstGeom prst="rect">
            <a:avLst/>
          </a:prstGeom>
        </p:spPr>
      </p:pic>
      <p:sp>
        <p:nvSpPr>
          <p:cNvPr id="7" name="TextBox 6">
            <a:extLst>
              <a:ext uri="{FF2B5EF4-FFF2-40B4-BE49-F238E27FC236}">
                <a16:creationId xmlns:a16="http://schemas.microsoft.com/office/drawing/2014/main" id="{6782C049-FEF3-1367-F1EF-79E008A86C17}"/>
              </a:ext>
            </a:extLst>
          </p:cNvPr>
          <p:cNvSpPr txBox="1"/>
          <p:nvPr/>
        </p:nvSpPr>
        <p:spPr>
          <a:xfrm>
            <a:off x="3070384" y="10139"/>
            <a:ext cx="5910330" cy="923330"/>
          </a:xfrm>
          <a:prstGeom prst="rect">
            <a:avLst/>
          </a:prstGeom>
          <a:noFill/>
        </p:spPr>
        <p:txBody>
          <a:bodyPr wrap="square" rtlCol="0">
            <a:spAutoFit/>
          </a:bodyPr>
          <a:lstStyle/>
          <a:p>
            <a:r>
              <a:rPr lang="en-GB" dirty="0"/>
              <a:t>We teach phonics daily using a scheme called Little Wandle.</a:t>
            </a:r>
          </a:p>
          <a:p>
            <a:r>
              <a:rPr lang="en-GB" b="1" dirty="0"/>
              <a:t>What a session looks like. </a:t>
            </a:r>
          </a:p>
          <a:p>
            <a:endParaRPr lang="en-GB" dirty="0"/>
          </a:p>
        </p:txBody>
      </p:sp>
      <p:pic>
        <p:nvPicPr>
          <p:cNvPr id="9" name="Picture 8">
            <a:extLst>
              <a:ext uri="{FF2B5EF4-FFF2-40B4-BE49-F238E27FC236}">
                <a16:creationId xmlns:a16="http://schemas.microsoft.com/office/drawing/2014/main" id="{0F95DEC0-F3B5-0BC4-A6F5-2127C55E393F}"/>
              </a:ext>
            </a:extLst>
          </p:cNvPr>
          <p:cNvPicPr>
            <a:picLocks noChangeAspect="1"/>
          </p:cNvPicPr>
          <p:nvPr/>
        </p:nvPicPr>
        <p:blipFill>
          <a:blip r:embed="rId4"/>
          <a:stretch>
            <a:fillRect/>
          </a:stretch>
        </p:blipFill>
        <p:spPr>
          <a:xfrm>
            <a:off x="3139158" y="2449490"/>
            <a:ext cx="5704901" cy="3453453"/>
          </a:xfrm>
          <a:prstGeom prst="rect">
            <a:avLst/>
          </a:prstGeom>
        </p:spPr>
      </p:pic>
      <p:sp>
        <p:nvSpPr>
          <p:cNvPr id="10" name="TextBox 9">
            <a:extLst>
              <a:ext uri="{FF2B5EF4-FFF2-40B4-BE49-F238E27FC236}">
                <a16:creationId xmlns:a16="http://schemas.microsoft.com/office/drawing/2014/main" id="{A5403454-BBD6-D9B5-EAB3-61F4607645C7}"/>
              </a:ext>
            </a:extLst>
          </p:cNvPr>
          <p:cNvSpPr txBox="1"/>
          <p:nvPr/>
        </p:nvSpPr>
        <p:spPr>
          <a:xfrm>
            <a:off x="3265714" y="1812471"/>
            <a:ext cx="3037115" cy="369332"/>
          </a:xfrm>
          <a:prstGeom prst="rect">
            <a:avLst/>
          </a:prstGeom>
          <a:noFill/>
        </p:spPr>
        <p:txBody>
          <a:bodyPr wrap="square" rtlCol="0">
            <a:spAutoFit/>
          </a:bodyPr>
          <a:lstStyle/>
          <a:p>
            <a:r>
              <a:rPr lang="en-GB" dirty="0"/>
              <a:t>Reception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CC69426-6DAC-2FB9-95B2-8C4B973C5D4A}"/>
            </a:ext>
          </a:extLst>
        </p:cNvPr>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F38836A8-C710-6D9F-9D36-BEC7702E1E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79DA2687-EA1C-25EC-15BB-98035C3E41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D257E560-02D0-2354-F2E2-89ED5D7E33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F08050D6-2304-E94D-345E-4E38199F7C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Freeform: Shape 37">
            <a:extLst>
              <a:ext uri="{FF2B5EF4-FFF2-40B4-BE49-F238E27FC236}">
                <a16:creationId xmlns:a16="http://schemas.microsoft.com/office/drawing/2014/main" id="{6C1738E2-327D-5E09-83FD-CC3DE48281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0" name="Rectangle 39">
            <a:extLst>
              <a:ext uri="{FF2B5EF4-FFF2-40B4-BE49-F238E27FC236}">
                <a16:creationId xmlns:a16="http://schemas.microsoft.com/office/drawing/2014/main" id="{F28D15EE-CD7C-44D1-0389-4B72716A9D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2" y="1914808"/>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34FBC8D-427B-B2FF-82BB-C219E94250C2}"/>
              </a:ext>
            </a:extLst>
          </p:cNvPr>
          <p:cNvSpPr>
            <a:spLocks noGrp="1"/>
          </p:cNvSpPr>
          <p:nvPr>
            <p:ph type="title"/>
          </p:nvPr>
        </p:nvSpPr>
        <p:spPr>
          <a:xfrm>
            <a:off x="235151" y="798957"/>
            <a:ext cx="2336449" cy="2396359"/>
          </a:xfrm>
        </p:spPr>
        <p:txBody>
          <a:bodyPr anchor="b">
            <a:normAutofit/>
          </a:bodyPr>
          <a:lstStyle/>
          <a:p>
            <a:r>
              <a:rPr lang="en-GB" sz="4800" dirty="0">
                <a:solidFill>
                  <a:srgbClr val="FFFFFF"/>
                </a:solidFill>
              </a:rPr>
              <a:t>Phonics</a:t>
            </a:r>
          </a:p>
        </p:txBody>
      </p:sp>
      <p:pic>
        <p:nvPicPr>
          <p:cNvPr id="6" name="Picture 5">
            <a:extLst>
              <a:ext uri="{FF2B5EF4-FFF2-40B4-BE49-F238E27FC236}">
                <a16:creationId xmlns:a16="http://schemas.microsoft.com/office/drawing/2014/main" id="{0C1005DB-E48D-F9ED-9C9A-E605231FD538}"/>
              </a:ext>
            </a:extLst>
          </p:cNvPr>
          <p:cNvPicPr>
            <a:picLocks noChangeAspect="1"/>
          </p:cNvPicPr>
          <p:nvPr/>
        </p:nvPicPr>
        <p:blipFill>
          <a:blip r:embed="rId3"/>
          <a:stretch>
            <a:fillRect/>
          </a:stretch>
        </p:blipFill>
        <p:spPr>
          <a:xfrm>
            <a:off x="456756" y="3347874"/>
            <a:ext cx="2114845" cy="1648055"/>
          </a:xfrm>
          <a:prstGeom prst="rect">
            <a:avLst/>
          </a:prstGeom>
        </p:spPr>
      </p:pic>
      <p:sp>
        <p:nvSpPr>
          <p:cNvPr id="7" name="TextBox 6">
            <a:extLst>
              <a:ext uri="{FF2B5EF4-FFF2-40B4-BE49-F238E27FC236}">
                <a16:creationId xmlns:a16="http://schemas.microsoft.com/office/drawing/2014/main" id="{C0989A9B-B624-2C7E-E439-041ACB14FBBF}"/>
              </a:ext>
            </a:extLst>
          </p:cNvPr>
          <p:cNvSpPr txBox="1"/>
          <p:nvPr/>
        </p:nvSpPr>
        <p:spPr>
          <a:xfrm>
            <a:off x="3070384" y="10139"/>
            <a:ext cx="5910330" cy="923330"/>
          </a:xfrm>
          <a:prstGeom prst="rect">
            <a:avLst/>
          </a:prstGeom>
          <a:noFill/>
        </p:spPr>
        <p:txBody>
          <a:bodyPr wrap="square" rtlCol="0">
            <a:spAutoFit/>
          </a:bodyPr>
          <a:lstStyle/>
          <a:p>
            <a:r>
              <a:rPr lang="en-GB" dirty="0"/>
              <a:t>We teach phonics daily using a scheme called Little Wandle.</a:t>
            </a:r>
          </a:p>
          <a:p>
            <a:r>
              <a:rPr lang="en-GB" dirty="0"/>
              <a:t>What a session look like.</a:t>
            </a:r>
          </a:p>
          <a:p>
            <a:endParaRPr lang="en-GB" dirty="0"/>
          </a:p>
        </p:txBody>
      </p:sp>
      <p:sp>
        <p:nvSpPr>
          <p:cNvPr id="10" name="TextBox 9">
            <a:extLst>
              <a:ext uri="{FF2B5EF4-FFF2-40B4-BE49-F238E27FC236}">
                <a16:creationId xmlns:a16="http://schemas.microsoft.com/office/drawing/2014/main" id="{9CFEB1EA-0E41-4A84-FA6E-508450C5C38D}"/>
              </a:ext>
            </a:extLst>
          </p:cNvPr>
          <p:cNvSpPr txBox="1"/>
          <p:nvPr/>
        </p:nvSpPr>
        <p:spPr>
          <a:xfrm>
            <a:off x="3265714" y="646399"/>
            <a:ext cx="3037115" cy="369332"/>
          </a:xfrm>
          <a:prstGeom prst="rect">
            <a:avLst/>
          </a:prstGeom>
          <a:noFill/>
        </p:spPr>
        <p:txBody>
          <a:bodyPr wrap="square" rtlCol="0">
            <a:spAutoFit/>
          </a:bodyPr>
          <a:lstStyle/>
          <a:p>
            <a:r>
              <a:rPr lang="en-GB" dirty="0"/>
              <a:t>Year 1</a:t>
            </a:r>
          </a:p>
        </p:txBody>
      </p:sp>
      <p:pic>
        <p:nvPicPr>
          <p:cNvPr id="4" name="Picture 3">
            <a:extLst>
              <a:ext uri="{FF2B5EF4-FFF2-40B4-BE49-F238E27FC236}">
                <a16:creationId xmlns:a16="http://schemas.microsoft.com/office/drawing/2014/main" id="{6CDBCA7E-D574-E76B-074D-D6FAAB6D39C4}"/>
              </a:ext>
            </a:extLst>
          </p:cNvPr>
          <p:cNvPicPr>
            <a:picLocks noChangeAspect="1"/>
          </p:cNvPicPr>
          <p:nvPr/>
        </p:nvPicPr>
        <p:blipFill>
          <a:blip r:embed="rId4"/>
          <a:stretch>
            <a:fillRect/>
          </a:stretch>
        </p:blipFill>
        <p:spPr>
          <a:xfrm>
            <a:off x="3014921" y="1074881"/>
            <a:ext cx="5672323" cy="2861984"/>
          </a:xfrm>
          <a:prstGeom prst="rect">
            <a:avLst/>
          </a:prstGeom>
        </p:spPr>
      </p:pic>
    </p:spTree>
    <p:extLst>
      <p:ext uri="{BB962C8B-B14F-4D97-AF65-F5344CB8AC3E}">
        <p14:creationId xmlns:p14="http://schemas.microsoft.com/office/powerpoint/2010/main" val="10616292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252D405-D5A0-93A8-E9F6-8692D1F37D8E}"/>
            </a:ext>
          </a:extLst>
        </p:cNvPr>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FA5950BE-50FE-CEB3-65D9-D4938B15CA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9C6F2ECA-97D9-7ADE-BC86-A908CE237A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78FC703A-6F68-76B3-85F4-3B0C1BF5C5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69DA0295-5610-F1BB-721A-A3AA094B79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Freeform: Shape 37">
            <a:extLst>
              <a:ext uri="{FF2B5EF4-FFF2-40B4-BE49-F238E27FC236}">
                <a16:creationId xmlns:a16="http://schemas.microsoft.com/office/drawing/2014/main" id="{19A6DDC4-D492-2E21-29C9-EA1621C9F9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0" name="Rectangle 39">
            <a:extLst>
              <a:ext uri="{FF2B5EF4-FFF2-40B4-BE49-F238E27FC236}">
                <a16:creationId xmlns:a16="http://schemas.microsoft.com/office/drawing/2014/main" id="{68C48A81-A88B-855F-C66E-52EAA19964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2" y="1914808"/>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DB5BAE0-2632-D8F5-F99A-BCD55142F751}"/>
              </a:ext>
            </a:extLst>
          </p:cNvPr>
          <p:cNvSpPr>
            <a:spLocks noGrp="1"/>
          </p:cNvSpPr>
          <p:nvPr>
            <p:ph type="title"/>
          </p:nvPr>
        </p:nvSpPr>
        <p:spPr>
          <a:xfrm>
            <a:off x="235151" y="798957"/>
            <a:ext cx="2336449" cy="2396359"/>
          </a:xfrm>
        </p:spPr>
        <p:txBody>
          <a:bodyPr anchor="b">
            <a:normAutofit/>
          </a:bodyPr>
          <a:lstStyle/>
          <a:p>
            <a:r>
              <a:rPr lang="en-GB" sz="4800" dirty="0">
                <a:solidFill>
                  <a:srgbClr val="FFFFFF"/>
                </a:solidFill>
              </a:rPr>
              <a:t>Phonics</a:t>
            </a:r>
          </a:p>
        </p:txBody>
      </p:sp>
      <p:pic>
        <p:nvPicPr>
          <p:cNvPr id="6" name="Picture 5">
            <a:extLst>
              <a:ext uri="{FF2B5EF4-FFF2-40B4-BE49-F238E27FC236}">
                <a16:creationId xmlns:a16="http://schemas.microsoft.com/office/drawing/2014/main" id="{7A6C083C-A971-15D4-8C75-ABE8C6E050C6}"/>
              </a:ext>
            </a:extLst>
          </p:cNvPr>
          <p:cNvPicPr>
            <a:picLocks noChangeAspect="1"/>
          </p:cNvPicPr>
          <p:nvPr/>
        </p:nvPicPr>
        <p:blipFill>
          <a:blip r:embed="rId3"/>
          <a:stretch>
            <a:fillRect/>
          </a:stretch>
        </p:blipFill>
        <p:spPr>
          <a:xfrm>
            <a:off x="456756" y="3347874"/>
            <a:ext cx="2114845" cy="1648055"/>
          </a:xfrm>
          <a:prstGeom prst="rect">
            <a:avLst/>
          </a:prstGeom>
        </p:spPr>
      </p:pic>
      <p:sp>
        <p:nvSpPr>
          <p:cNvPr id="7" name="TextBox 6">
            <a:extLst>
              <a:ext uri="{FF2B5EF4-FFF2-40B4-BE49-F238E27FC236}">
                <a16:creationId xmlns:a16="http://schemas.microsoft.com/office/drawing/2014/main" id="{C9714C13-E1C7-68EF-7A09-B0002A079B16}"/>
              </a:ext>
            </a:extLst>
          </p:cNvPr>
          <p:cNvSpPr txBox="1"/>
          <p:nvPr/>
        </p:nvSpPr>
        <p:spPr>
          <a:xfrm>
            <a:off x="3070384" y="10139"/>
            <a:ext cx="5910330" cy="923330"/>
          </a:xfrm>
          <a:prstGeom prst="rect">
            <a:avLst/>
          </a:prstGeom>
          <a:noFill/>
        </p:spPr>
        <p:txBody>
          <a:bodyPr wrap="square" rtlCol="0">
            <a:spAutoFit/>
          </a:bodyPr>
          <a:lstStyle/>
          <a:p>
            <a:r>
              <a:rPr lang="en-GB" dirty="0"/>
              <a:t>We teach phonics daily using a scheme called Little Wandle.</a:t>
            </a:r>
          </a:p>
          <a:p>
            <a:r>
              <a:rPr lang="en-GB" dirty="0"/>
              <a:t>What a session look like.</a:t>
            </a:r>
          </a:p>
          <a:p>
            <a:endParaRPr lang="en-GB" dirty="0"/>
          </a:p>
        </p:txBody>
      </p:sp>
      <p:sp>
        <p:nvSpPr>
          <p:cNvPr id="10" name="TextBox 9">
            <a:extLst>
              <a:ext uri="{FF2B5EF4-FFF2-40B4-BE49-F238E27FC236}">
                <a16:creationId xmlns:a16="http://schemas.microsoft.com/office/drawing/2014/main" id="{0E0CCB77-961E-85D6-9604-71DBDF4EA4FA}"/>
              </a:ext>
            </a:extLst>
          </p:cNvPr>
          <p:cNvSpPr txBox="1"/>
          <p:nvPr/>
        </p:nvSpPr>
        <p:spPr>
          <a:xfrm>
            <a:off x="3028376" y="1181770"/>
            <a:ext cx="5274129" cy="646331"/>
          </a:xfrm>
          <a:prstGeom prst="rect">
            <a:avLst/>
          </a:prstGeom>
          <a:noFill/>
        </p:spPr>
        <p:txBody>
          <a:bodyPr wrap="square" rtlCol="0">
            <a:spAutoFit/>
          </a:bodyPr>
          <a:lstStyle/>
          <a:p>
            <a:r>
              <a:rPr lang="en-GB" dirty="0"/>
              <a:t>Year 2 Spellings – We aim for children to become fluent and confident spellers.</a:t>
            </a:r>
          </a:p>
        </p:txBody>
      </p:sp>
      <p:pic>
        <p:nvPicPr>
          <p:cNvPr id="5" name="Picture 4">
            <a:extLst>
              <a:ext uri="{FF2B5EF4-FFF2-40B4-BE49-F238E27FC236}">
                <a16:creationId xmlns:a16="http://schemas.microsoft.com/office/drawing/2014/main" id="{3F9B6277-FF1B-C2A6-1322-2B90DA27C393}"/>
              </a:ext>
            </a:extLst>
          </p:cNvPr>
          <p:cNvPicPr>
            <a:picLocks noChangeAspect="1"/>
          </p:cNvPicPr>
          <p:nvPr/>
        </p:nvPicPr>
        <p:blipFill>
          <a:blip r:embed="rId4"/>
          <a:stretch>
            <a:fillRect/>
          </a:stretch>
        </p:blipFill>
        <p:spPr>
          <a:xfrm>
            <a:off x="3020211" y="2338642"/>
            <a:ext cx="6173963" cy="3481664"/>
          </a:xfrm>
          <a:prstGeom prst="rect">
            <a:avLst/>
          </a:prstGeom>
        </p:spPr>
      </p:pic>
    </p:spTree>
    <p:extLst>
      <p:ext uri="{BB962C8B-B14F-4D97-AF65-F5344CB8AC3E}">
        <p14:creationId xmlns:p14="http://schemas.microsoft.com/office/powerpoint/2010/main" val="27116240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Freeform: Shape 32">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5" name="Rectangle 34">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2" y="1914808"/>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FAE2C8F-2723-AC5A-C3DD-343FEB5BF240}"/>
              </a:ext>
            </a:extLst>
          </p:cNvPr>
          <p:cNvSpPr>
            <a:spLocks noGrp="1"/>
          </p:cNvSpPr>
          <p:nvPr>
            <p:ph type="title"/>
          </p:nvPr>
        </p:nvSpPr>
        <p:spPr>
          <a:xfrm>
            <a:off x="345954" y="1683756"/>
            <a:ext cx="2336449" cy="2396359"/>
          </a:xfrm>
        </p:spPr>
        <p:txBody>
          <a:bodyPr vert="horz" lIns="91440" tIns="45720" rIns="91440" bIns="45720" rtlCol="0" anchor="b">
            <a:normAutofit/>
          </a:bodyPr>
          <a:lstStyle/>
          <a:p>
            <a:pPr defTabSz="914400">
              <a:lnSpc>
                <a:spcPct val="90000"/>
              </a:lnSpc>
            </a:pPr>
            <a:r>
              <a:rPr lang="en-US" sz="4800" kern="1200" dirty="0">
                <a:solidFill>
                  <a:srgbClr val="FFFFFF"/>
                </a:solidFill>
                <a:latin typeface="+mj-lt"/>
                <a:ea typeface="+mj-ea"/>
                <a:cs typeface="+mj-cs"/>
              </a:rPr>
              <a:t> Reading</a:t>
            </a:r>
            <a:br>
              <a:rPr lang="en-US" sz="4800" kern="1200" dirty="0">
                <a:solidFill>
                  <a:srgbClr val="FFFFFF"/>
                </a:solidFill>
                <a:latin typeface="+mj-lt"/>
                <a:ea typeface="+mj-ea"/>
                <a:cs typeface="+mj-cs"/>
              </a:rPr>
            </a:br>
            <a:br>
              <a:rPr lang="en-US" sz="1400" b="1" kern="1200" dirty="0">
                <a:solidFill>
                  <a:srgbClr val="FFFFFF"/>
                </a:solidFill>
                <a:latin typeface="+mj-lt"/>
                <a:ea typeface="+mj-ea"/>
                <a:cs typeface="+mj-cs"/>
              </a:rPr>
            </a:br>
            <a:endParaRPr lang="en-US" sz="1400" kern="1200" dirty="0">
              <a:solidFill>
                <a:srgbClr val="FFFFFF"/>
              </a:solidFill>
              <a:latin typeface="+mj-lt"/>
              <a:ea typeface="+mj-ea"/>
              <a:cs typeface="+mj-cs"/>
            </a:endParaRPr>
          </a:p>
        </p:txBody>
      </p:sp>
      <p:sp>
        <p:nvSpPr>
          <p:cNvPr id="5" name="TextBox 4">
            <a:extLst>
              <a:ext uri="{FF2B5EF4-FFF2-40B4-BE49-F238E27FC236}">
                <a16:creationId xmlns:a16="http://schemas.microsoft.com/office/drawing/2014/main" id="{148B2A6E-5303-EC69-B91E-21DEC7852CE0}"/>
              </a:ext>
            </a:extLst>
          </p:cNvPr>
          <p:cNvSpPr txBox="1"/>
          <p:nvPr/>
        </p:nvSpPr>
        <p:spPr>
          <a:xfrm>
            <a:off x="3265714" y="326571"/>
            <a:ext cx="5339443" cy="2031325"/>
          </a:xfrm>
          <a:prstGeom prst="rect">
            <a:avLst/>
          </a:prstGeom>
          <a:noFill/>
        </p:spPr>
        <p:txBody>
          <a:bodyPr wrap="square" rtlCol="0">
            <a:spAutoFit/>
          </a:bodyPr>
          <a:lstStyle/>
          <a:p>
            <a:r>
              <a:rPr lang="en-GB" dirty="0"/>
              <a:t>Within the Little Wandle Reading scheme your child reads three times a week. The books the children read  reinforcing the phonics we are learning that week. Once your child has read three times the book will come home. </a:t>
            </a:r>
          </a:p>
          <a:p>
            <a:endParaRPr lang="en-GB" dirty="0"/>
          </a:p>
          <a:p>
            <a:r>
              <a:rPr lang="en-GB" dirty="0"/>
              <a:t>Your child should be familiar with the book. </a:t>
            </a:r>
          </a:p>
        </p:txBody>
      </p:sp>
      <p:pic>
        <p:nvPicPr>
          <p:cNvPr id="4" name="Picture 3">
            <a:extLst>
              <a:ext uri="{FF2B5EF4-FFF2-40B4-BE49-F238E27FC236}">
                <a16:creationId xmlns:a16="http://schemas.microsoft.com/office/drawing/2014/main" id="{87180C8F-F23A-9E44-17F5-A01CC9831C8C}"/>
              </a:ext>
            </a:extLst>
          </p:cNvPr>
          <p:cNvPicPr>
            <a:picLocks noChangeAspect="1"/>
          </p:cNvPicPr>
          <p:nvPr/>
        </p:nvPicPr>
        <p:blipFill>
          <a:blip r:embed="rId2"/>
          <a:stretch>
            <a:fillRect/>
          </a:stretch>
        </p:blipFill>
        <p:spPr>
          <a:xfrm>
            <a:off x="3374321" y="2614690"/>
            <a:ext cx="5274947" cy="3586471"/>
          </a:xfrm>
          <a:prstGeom prst="rect">
            <a:avLst/>
          </a:prstGeom>
        </p:spPr>
      </p:pic>
    </p:spTree>
    <p:extLst>
      <p:ext uri="{BB962C8B-B14F-4D97-AF65-F5344CB8AC3E}">
        <p14:creationId xmlns:p14="http://schemas.microsoft.com/office/powerpoint/2010/main" val="41515966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B71F482-3B83-2D5D-A16D-7A314590DBCC}"/>
            </a:ext>
          </a:extLst>
        </p:cNvPr>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5A0A6E80-4266-E70D-9402-FA3A97C12D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FDFBD2CD-9A8E-46CB-959D-74EDFF031C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FA6FDE16-560A-7BB8-23E8-6CD3213363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9F6635C4-5AD7-8633-B317-635EB0C6F6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Freeform: Shape 32">
            <a:extLst>
              <a:ext uri="{FF2B5EF4-FFF2-40B4-BE49-F238E27FC236}">
                <a16:creationId xmlns:a16="http://schemas.microsoft.com/office/drawing/2014/main" id="{75F431C2-FCC7-4DE3-0B1D-F95E3A2E52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5" name="Rectangle 34">
            <a:extLst>
              <a:ext uri="{FF2B5EF4-FFF2-40B4-BE49-F238E27FC236}">
                <a16:creationId xmlns:a16="http://schemas.microsoft.com/office/drawing/2014/main" id="{071B0FAE-44B0-2E02-C406-B99A5EF1D5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2" y="1914808"/>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AEB029A-130A-DB2B-FFA9-5FB5E33AA118}"/>
              </a:ext>
            </a:extLst>
          </p:cNvPr>
          <p:cNvSpPr>
            <a:spLocks noGrp="1"/>
          </p:cNvSpPr>
          <p:nvPr>
            <p:ph type="title"/>
          </p:nvPr>
        </p:nvSpPr>
        <p:spPr>
          <a:xfrm>
            <a:off x="345954" y="1683756"/>
            <a:ext cx="2336449" cy="2396359"/>
          </a:xfrm>
        </p:spPr>
        <p:txBody>
          <a:bodyPr vert="horz" lIns="91440" tIns="45720" rIns="91440" bIns="45720" rtlCol="0" anchor="b">
            <a:normAutofit/>
          </a:bodyPr>
          <a:lstStyle/>
          <a:p>
            <a:pPr algn="r" defTabSz="914400">
              <a:lnSpc>
                <a:spcPct val="90000"/>
              </a:lnSpc>
            </a:pPr>
            <a:r>
              <a:rPr lang="en-US" sz="4800" kern="1200" dirty="0">
                <a:solidFill>
                  <a:srgbClr val="FFFFFF"/>
                </a:solidFill>
                <a:latin typeface="+mj-lt"/>
                <a:ea typeface="+mj-ea"/>
                <a:cs typeface="+mj-cs"/>
              </a:rPr>
              <a:t>Reading</a:t>
            </a:r>
            <a:br>
              <a:rPr lang="en-US" sz="4800" kern="1200" dirty="0">
                <a:solidFill>
                  <a:srgbClr val="FFFFFF"/>
                </a:solidFill>
                <a:latin typeface="+mj-lt"/>
                <a:ea typeface="+mj-ea"/>
                <a:cs typeface="+mj-cs"/>
              </a:rPr>
            </a:br>
            <a:br>
              <a:rPr lang="en-US" sz="1400" b="1" kern="1200" dirty="0">
                <a:solidFill>
                  <a:srgbClr val="FFFFFF"/>
                </a:solidFill>
                <a:latin typeface="+mj-lt"/>
                <a:ea typeface="+mj-ea"/>
                <a:cs typeface="+mj-cs"/>
              </a:rPr>
            </a:br>
            <a:endParaRPr lang="en-US" sz="1400" kern="1200" dirty="0">
              <a:solidFill>
                <a:srgbClr val="FFFFFF"/>
              </a:solidFill>
              <a:latin typeface="+mj-lt"/>
              <a:ea typeface="+mj-ea"/>
              <a:cs typeface="+mj-cs"/>
            </a:endParaRPr>
          </a:p>
        </p:txBody>
      </p:sp>
      <p:sp>
        <p:nvSpPr>
          <p:cNvPr id="4" name="TextBox 3">
            <a:extLst>
              <a:ext uri="{FF2B5EF4-FFF2-40B4-BE49-F238E27FC236}">
                <a16:creationId xmlns:a16="http://schemas.microsoft.com/office/drawing/2014/main" id="{F6AC9A4B-EAC9-C085-CEDE-51183F41EBDF}"/>
              </a:ext>
            </a:extLst>
          </p:cNvPr>
          <p:cNvSpPr txBox="1"/>
          <p:nvPr/>
        </p:nvSpPr>
        <p:spPr>
          <a:xfrm>
            <a:off x="3374322" y="208619"/>
            <a:ext cx="5423724" cy="6186309"/>
          </a:xfrm>
          <a:prstGeom prst="rect">
            <a:avLst/>
          </a:prstGeom>
          <a:noFill/>
        </p:spPr>
        <p:txBody>
          <a:bodyPr wrap="square">
            <a:spAutoFit/>
          </a:bodyPr>
          <a:lstStyle/>
          <a:p>
            <a:r>
              <a:rPr lang="en-GB" dirty="0"/>
              <a:t>It is essential that as parents and carers we understand the importance of home reading and how to support your child’s reading in a positive and enjoyable way. Investing time to develop reading relationships between home and school is crucial. At </a:t>
            </a:r>
            <a:r>
              <a:rPr lang="en-GB" dirty="0" err="1"/>
              <a:t>Fowlmere</a:t>
            </a:r>
            <a:r>
              <a:rPr lang="en-GB" dirty="0"/>
              <a:t>, we provide a balance of books to send home for early readers, including: </a:t>
            </a:r>
          </a:p>
          <a:p>
            <a:r>
              <a:rPr lang="en-GB" dirty="0"/>
              <a:t>• A reading practice book matched to your child’s phonic stage that they can read independently. </a:t>
            </a:r>
          </a:p>
          <a:p>
            <a:r>
              <a:rPr lang="en-GB" dirty="0"/>
              <a:t>•The children will also bring home another book which we call “Reading for pleasure”. This will be a book of your child’s choice from our school library to share, talk about and enjoy with you.</a:t>
            </a:r>
          </a:p>
          <a:p>
            <a:endParaRPr lang="en-GB" dirty="0"/>
          </a:p>
          <a:p>
            <a:r>
              <a:rPr lang="en-GB" dirty="0"/>
              <a:t>Reading book: Please read and discuss the book with your child. Questions to ask your child will be at the back of the book. They should be able to read the word fluently by silent blending in their head and saying the word, as well as recognising tricky words.</a:t>
            </a:r>
          </a:p>
          <a:p>
            <a:endParaRPr lang="en-GB" dirty="0"/>
          </a:p>
          <a:p>
            <a:endParaRPr lang="en-GB" dirty="0"/>
          </a:p>
          <a:p>
            <a:endParaRPr lang="en-GB" dirty="0"/>
          </a:p>
        </p:txBody>
      </p:sp>
      <p:pic>
        <p:nvPicPr>
          <p:cNvPr id="2050" name="Picture 2" descr="Benefits of Reading Aloud to Children ...">
            <a:extLst>
              <a:ext uri="{FF2B5EF4-FFF2-40B4-BE49-F238E27FC236}">
                <a16:creationId xmlns:a16="http://schemas.microsoft.com/office/drawing/2014/main" id="{E7E68EAB-9515-0026-E259-84E8559349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29274" y="5637968"/>
            <a:ext cx="1841429" cy="120989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ollins Big Cat Readers Pack">
            <a:extLst>
              <a:ext uri="{FF2B5EF4-FFF2-40B4-BE49-F238E27FC236}">
                <a16:creationId xmlns:a16="http://schemas.microsoft.com/office/drawing/2014/main" id="{AF6A139E-6A03-1971-CCFD-2183609D4B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454" y="259556"/>
            <a:ext cx="2336450" cy="2336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32144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AEAA202-C2DD-D6C4-7E0F-F69BA1D94C84}"/>
            </a:ext>
          </a:extLst>
        </p:cNvPr>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C322E428-CCDD-3116-E6EB-1B2D3A0B11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C9242AF1-D253-DBEF-04BC-24211E37C4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AA0DD1F4-E3C9-1F43-27FD-FC24C5696A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AAF59F1B-2556-06F6-9F04-508141FCF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Freeform: Shape 32">
            <a:extLst>
              <a:ext uri="{FF2B5EF4-FFF2-40B4-BE49-F238E27FC236}">
                <a16:creationId xmlns:a16="http://schemas.microsoft.com/office/drawing/2014/main" id="{442AB774-DCD2-A844-9E4B-9C143AD3D0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5" name="Rectangle 34">
            <a:extLst>
              <a:ext uri="{FF2B5EF4-FFF2-40B4-BE49-F238E27FC236}">
                <a16:creationId xmlns:a16="http://schemas.microsoft.com/office/drawing/2014/main" id="{78E86E74-083C-0FD0-21AE-BF2FB24C61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2" y="1914808"/>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ABA8DD78-CAE4-C2E1-1558-87974796136B}"/>
              </a:ext>
            </a:extLst>
          </p:cNvPr>
          <p:cNvSpPr txBox="1"/>
          <p:nvPr/>
        </p:nvSpPr>
        <p:spPr>
          <a:xfrm>
            <a:off x="3249385" y="4660145"/>
            <a:ext cx="5657717" cy="1477328"/>
          </a:xfrm>
          <a:prstGeom prst="rect">
            <a:avLst/>
          </a:prstGeom>
          <a:noFill/>
        </p:spPr>
        <p:txBody>
          <a:bodyPr wrap="square" rtlCol="0">
            <a:spAutoFit/>
          </a:bodyPr>
          <a:lstStyle/>
          <a:p>
            <a:r>
              <a:rPr lang="en-GB" dirty="0"/>
              <a:t>We will change our reading books every Friday to the book we have read that week in our guided reading sessions. This is so the children can practise the reading skills they learned during the week. E.g. decoding, prosody and comprehension.</a:t>
            </a:r>
          </a:p>
        </p:txBody>
      </p:sp>
      <p:pic>
        <p:nvPicPr>
          <p:cNvPr id="3" name="Picture 2">
            <a:extLst>
              <a:ext uri="{FF2B5EF4-FFF2-40B4-BE49-F238E27FC236}">
                <a16:creationId xmlns:a16="http://schemas.microsoft.com/office/drawing/2014/main" id="{9A55B7F6-0783-8790-1723-37F20FCADEBB}"/>
              </a:ext>
            </a:extLst>
          </p:cNvPr>
          <p:cNvPicPr>
            <a:picLocks noChangeAspect="1"/>
          </p:cNvPicPr>
          <p:nvPr/>
        </p:nvPicPr>
        <p:blipFill>
          <a:blip r:embed="rId2"/>
          <a:stretch>
            <a:fillRect/>
          </a:stretch>
        </p:blipFill>
        <p:spPr>
          <a:xfrm>
            <a:off x="347203" y="1529692"/>
            <a:ext cx="2333951" cy="2029108"/>
          </a:xfrm>
          <a:prstGeom prst="rect">
            <a:avLst/>
          </a:prstGeom>
        </p:spPr>
      </p:pic>
      <p:pic>
        <p:nvPicPr>
          <p:cNvPr id="6" name="Picture 5">
            <a:extLst>
              <a:ext uri="{FF2B5EF4-FFF2-40B4-BE49-F238E27FC236}">
                <a16:creationId xmlns:a16="http://schemas.microsoft.com/office/drawing/2014/main" id="{4C3A2074-3F56-99E9-CBA6-CD7845F0154C}"/>
              </a:ext>
            </a:extLst>
          </p:cNvPr>
          <p:cNvPicPr>
            <a:picLocks noChangeAspect="1"/>
          </p:cNvPicPr>
          <p:nvPr/>
        </p:nvPicPr>
        <p:blipFill>
          <a:blip r:embed="rId3"/>
          <a:stretch>
            <a:fillRect/>
          </a:stretch>
        </p:blipFill>
        <p:spPr>
          <a:xfrm>
            <a:off x="4391472" y="389"/>
            <a:ext cx="3028378" cy="4489437"/>
          </a:xfrm>
          <a:prstGeom prst="rect">
            <a:avLst/>
          </a:prstGeom>
        </p:spPr>
      </p:pic>
    </p:spTree>
    <p:extLst>
      <p:ext uri="{BB962C8B-B14F-4D97-AF65-F5344CB8AC3E}">
        <p14:creationId xmlns:p14="http://schemas.microsoft.com/office/powerpoint/2010/main" val="22436445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7BBE227-5E61-7BA8-C0EA-D545784A9053}"/>
            </a:ext>
          </a:extLst>
        </p:cNvPr>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1C2633D4-4559-5D15-E2B8-196F871B74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AB63491A-5089-32D0-F741-07E1A2E5DA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97B6FCB2-33A7-CACE-2A00-297B744C3B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1CCE8DC5-25BA-2651-0422-942D09EC38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Freeform: Shape 32">
            <a:extLst>
              <a:ext uri="{FF2B5EF4-FFF2-40B4-BE49-F238E27FC236}">
                <a16:creationId xmlns:a16="http://schemas.microsoft.com/office/drawing/2014/main" id="{2C3C7F4D-1830-BBC7-9496-2F1F42CB51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5" name="Rectangle 34">
            <a:extLst>
              <a:ext uri="{FF2B5EF4-FFF2-40B4-BE49-F238E27FC236}">
                <a16:creationId xmlns:a16="http://schemas.microsoft.com/office/drawing/2014/main" id="{064B73E3-FBC2-3757-3E4E-BCD29B70D4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2" y="1914808"/>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804F826-DB9C-5CA8-3474-249DD1E86A02}"/>
              </a:ext>
            </a:extLst>
          </p:cNvPr>
          <p:cNvSpPr>
            <a:spLocks noGrp="1"/>
          </p:cNvSpPr>
          <p:nvPr>
            <p:ph type="title"/>
          </p:nvPr>
        </p:nvSpPr>
        <p:spPr>
          <a:xfrm>
            <a:off x="-60894" y="573651"/>
            <a:ext cx="2636240" cy="2396359"/>
          </a:xfrm>
        </p:spPr>
        <p:txBody>
          <a:bodyPr vert="horz" lIns="91440" tIns="45720" rIns="91440" bIns="45720" rtlCol="0" anchor="b">
            <a:normAutofit/>
          </a:bodyPr>
          <a:lstStyle/>
          <a:p>
            <a:pPr defTabSz="914400">
              <a:lnSpc>
                <a:spcPct val="90000"/>
              </a:lnSpc>
            </a:pPr>
            <a:r>
              <a:rPr lang="en-US" sz="3200" b="1" dirty="0">
                <a:solidFill>
                  <a:srgbClr val="FFFFFF"/>
                </a:solidFill>
              </a:rPr>
              <a:t>Our class timetable</a:t>
            </a:r>
            <a:br>
              <a:rPr lang="en-US" sz="1400" b="1" kern="1200" dirty="0">
                <a:solidFill>
                  <a:srgbClr val="FFFFFF"/>
                </a:solidFill>
                <a:latin typeface="+mj-lt"/>
                <a:ea typeface="+mj-ea"/>
                <a:cs typeface="+mj-cs"/>
              </a:rPr>
            </a:br>
            <a:endParaRPr lang="en-US" sz="1400" kern="1200" dirty="0">
              <a:solidFill>
                <a:srgbClr val="FFFFFF"/>
              </a:solidFill>
              <a:latin typeface="+mj-lt"/>
              <a:ea typeface="+mj-ea"/>
              <a:cs typeface="+mj-cs"/>
            </a:endParaRPr>
          </a:p>
        </p:txBody>
      </p:sp>
      <p:pic>
        <p:nvPicPr>
          <p:cNvPr id="4" name="Picture 3">
            <a:extLst>
              <a:ext uri="{FF2B5EF4-FFF2-40B4-BE49-F238E27FC236}">
                <a16:creationId xmlns:a16="http://schemas.microsoft.com/office/drawing/2014/main" id="{14A07E88-C863-91F4-9618-2D0C05A11019}"/>
              </a:ext>
            </a:extLst>
          </p:cNvPr>
          <p:cNvPicPr>
            <a:picLocks noChangeAspect="1"/>
          </p:cNvPicPr>
          <p:nvPr/>
        </p:nvPicPr>
        <p:blipFill>
          <a:blip r:embed="rId2"/>
          <a:stretch>
            <a:fillRect/>
          </a:stretch>
        </p:blipFill>
        <p:spPr>
          <a:xfrm>
            <a:off x="2856623" y="433676"/>
            <a:ext cx="6287377" cy="5620534"/>
          </a:xfrm>
          <a:prstGeom prst="rect">
            <a:avLst/>
          </a:prstGeom>
        </p:spPr>
      </p:pic>
    </p:spTree>
    <p:extLst>
      <p:ext uri="{BB962C8B-B14F-4D97-AF65-F5344CB8AC3E}">
        <p14:creationId xmlns:p14="http://schemas.microsoft.com/office/powerpoint/2010/main" val="33575838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9ED06A9-C189-B054-5503-47559AFA9BC4}"/>
              </a:ext>
            </a:extLst>
          </p:cNvPr>
          <p:cNvSpPr txBox="1"/>
          <p:nvPr/>
        </p:nvSpPr>
        <p:spPr>
          <a:xfrm>
            <a:off x="2286000" y="2736503"/>
            <a:ext cx="4572000" cy="2400657"/>
          </a:xfrm>
          <a:prstGeom prst="rect">
            <a:avLst/>
          </a:prstGeom>
          <a:noFill/>
        </p:spPr>
        <p:txBody>
          <a:bodyPr wrap="square">
            <a:spAutoFit/>
          </a:bodyPr>
          <a:lstStyle/>
          <a:p>
            <a:r>
              <a:rPr lang="en-GB" sz="2200" b="1" dirty="0" err="1">
                <a:solidFill>
                  <a:srgbClr val="FFFFFF"/>
                </a:solidFill>
              </a:rPr>
              <a:t>CurriculCurriculum</a:t>
            </a:r>
            <a:r>
              <a:rPr lang="en-GB" sz="2200" b="1" dirty="0">
                <a:solidFill>
                  <a:srgbClr val="FFFFFF"/>
                </a:solidFill>
              </a:rPr>
              <a:t> map</a:t>
            </a:r>
            <a:br>
              <a:rPr lang="en-GB" sz="2200" b="1" dirty="0">
                <a:solidFill>
                  <a:srgbClr val="FFFFFF"/>
                </a:solidFill>
              </a:rPr>
            </a:br>
            <a:r>
              <a:rPr lang="en-GB" sz="2200" b="1" dirty="0">
                <a:solidFill>
                  <a:srgbClr val="FFFFFF"/>
                </a:solidFill>
              </a:rPr>
              <a:t>This half term the children will be learning:</a:t>
            </a:r>
            <a:br>
              <a:rPr lang="en-GB" sz="2200" b="1" dirty="0">
                <a:solidFill>
                  <a:srgbClr val="FFFFFF"/>
                </a:solidFill>
              </a:rPr>
            </a:br>
            <a:r>
              <a:rPr lang="en-GB" sz="2200" b="1" dirty="0" err="1">
                <a:solidFill>
                  <a:srgbClr val="FFFFFF"/>
                </a:solidFill>
              </a:rPr>
              <a:t>undoum</a:t>
            </a:r>
            <a:r>
              <a:rPr lang="en-GB" sz="2200" b="1" dirty="0">
                <a:solidFill>
                  <a:srgbClr val="FFFFFF"/>
                </a:solidFill>
              </a:rPr>
              <a:t> map</a:t>
            </a:r>
            <a:br>
              <a:rPr lang="en-GB" sz="2200" b="1" dirty="0">
                <a:solidFill>
                  <a:srgbClr val="FFFFFF"/>
                </a:solidFill>
              </a:rPr>
            </a:br>
            <a:r>
              <a:rPr lang="en-GB" sz="2200" b="1" dirty="0">
                <a:solidFill>
                  <a:srgbClr val="FFFFFF"/>
                </a:solidFill>
              </a:rPr>
              <a:t>This half term the children will be learning:</a:t>
            </a:r>
            <a:br>
              <a:rPr lang="en-GB" sz="2200" b="1" dirty="0">
                <a:solidFill>
                  <a:srgbClr val="FFFFFF"/>
                </a:solidFill>
              </a:rPr>
            </a:br>
            <a:endParaRPr lang="en-GB" dirty="0"/>
          </a:p>
        </p:txBody>
      </p:sp>
      <p:sp>
        <p:nvSpPr>
          <p:cNvPr id="6" name="TextBox 5">
            <a:extLst>
              <a:ext uri="{FF2B5EF4-FFF2-40B4-BE49-F238E27FC236}">
                <a16:creationId xmlns:a16="http://schemas.microsoft.com/office/drawing/2014/main" id="{D41E2E77-37A1-2BA5-EF88-884736A82AFA}"/>
              </a:ext>
            </a:extLst>
          </p:cNvPr>
          <p:cNvSpPr txBox="1"/>
          <p:nvPr/>
        </p:nvSpPr>
        <p:spPr>
          <a:xfrm>
            <a:off x="947057" y="435429"/>
            <a:ext cx="6215743" cy="369332"/>
          </a:xfrm>
          <a:prstGeom prst="rect">
            <a:avLst/>
          </a:prstGeom>
          <a:noFill/>
        </p:spPr>
        <p:txBody>
          <a:bodyPr wrap="square" rtlCol="0">
            <a:spAutoFit/>
          </a:bodyPr>
          <a:lstStyle/>
          <a:p>
            <a:r>
              <a:rPr lang="en-GB" dirty="0"/>
              <a:t>This half term your child will be learning. </a:t>
            </a:r>
          </a:p>
        </p:txBody>
      </p:sp>
      <p:pic>
        <p:nvPicPr>
          <p:cNvPr id="8" name="Picture 7">
            <a:extLst>
              <a:ext uri="{FF2B5EF4-FFF2-40B4-BE49-F238E27FC236}">
                <a16:creationId xmlns:a16="http://schemas.microsoft.com/office/drawing/2014/main" id="{4C8F2102-848B-5A29-98E1-1F0393906146}"/>
              </a:ext>
            </a:extLst>
          </p:cNvPr>
          <p:cNvPicPr>
            <a:picLocks noChangeAspect="1"/>
          </p:cNvPicPr>
          <p:nvPr/>
        </p:nvPicPr>
        <p:blipFill>
          <a:blip r:embed="rId2"/>
          <a:stretch>
            <a:fillRect/>
          </a:stretch>
        </p:blipFill>
        <p:spPr>
          <a:xfrm>
            <a:off x="0" y="1029439"/>
            <a:ext cx="9144000" cy="4107721"/>
          </a:xfrm>
          <a:prstGeom prst="rect">
            <a:avLst/>
          </a:prstGeom>
        </p:spPr>
      </p:pic>
    </p:spTree>
    <p:extLst>
      <p:ext uri="{BB962C8B-B14F-4D97-AF65-F5344CB8AC3E}">
        <p14:creationId xmlns:p14="http://schemas.microsoft.com/office/powerpoint/2010/main" val="37754238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1914A29-4DC9-629D-C7CC-FBECEF99C15C}"/>
            </a:ext>
          </a:extLst>
        </p:cNvPr>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A07A2493-1F15-8E10-A4AC-F73B7C8723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E95A5B7B-184A-8C96-73D2-FD52814D67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EE12D6E4-0AD6-5AB4-BE93-263907D5E0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85BDE3DC-6570-4070-C102-CDABB70A28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Freeform: Shape 31">
            <a:extLst>
              <a:ext uri="{FF2B5EF4-FFF2-40B4-BE49-F238E27FC236}">
                <a16:creationId xmlns:a16="http://schemas.microsoft.com/office/drawing/2014/main" id="{77E6B1F1-DE22-C6FC-4FC9-74C4C6377C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4" name="Rectangle 33">
            <a:extLst>
              <a:ext uri="{FF2B5EF4-FFF2-40B4-BE49-F238E27FC236}">
                <a16:creationId xmlns:a16="http://schemas.microsoft.com/office/drawing/2014/main" id="{7396BCD8-BB54-EA83-5C6E-6B70C39856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2" y="1914808"/>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1D3EC8E-740A-E064-8F3F-06DC23512F0D}"/>
              </a:ext>
            </a:extLst>
          </p:cNvPr>
          <p:cNvSpPr>
            <a:spLocks noGrp="1"/>
          </p:cNvSpPr>
          <p:nvPr>
            <p:ph type="title"/>
          </p:nvPr>
        </p:nvSpPr>
        <p:spPr>
          <a:xfrm>
            <a:off x="439858" y="1683756"/>
            <a:ext cx="2336449" cy="2396359"/>
          </a:xfrm>
        </p:spPr>
        <p:txBody>
          <a:bodyPr anchor="b">
            <a:normAutofit/>
          </a:bodyPr>
          <a:lstStyle/>
          <a:p>
            <a:pPr>
              <a:lnSpc>
                <a:spcPct val="90000"/>
              </a:lnSpc>
            </a:pPr>
            <a:r>
              <a:rPr lang="en-GB" sz="2200" b="1" dirty="0">
                <a:solidFill>
                  <a:srgbClr val="FFFFFF"/>
                </a:solidFill>
              </a:rPr>
              <a:t>How can you support your child at home.</a:t>
            </a:r>
            <a:br>
              <a:rPr lang="en-GB" sz="2200" b="1" dirty="0">
                <a:solidFill>
                  <a:srgbClr val="FFFFFF"/>
                </a:solidFill>
              </a:rPr>
            </a:br>
            <a:br>
              <a:rPr lang="en-GB" sz="2200" b="1" dirty="0">
                <a:solidFill>
                  <a:srgbClr val="FFFFFF"/>
                </a:solidFill>
              </a:rPr>
            </a:br>
            <a:r>
              <a:rPr lang="en-GB" sz="2200" b="1" dirty="0">
                <a:solidFill>
                  <a:srgbClr val="FFFFFF"/>
                </a:solidFill>
              </a:rPr>
              <a:t>EYFS </a:t>
            </a:r>
            <a:br>
              <a:rPr lang="en-GB" sz="2200" b="1" dirty="0">
                <a:solidFill>
                  <a:srgbClr val="FFFFFF"/>
                </a:solidFill>
              </a:rPr>
            </a:br>
            <a:endParaRPr lang="en-GB" sz="2200" dirty="0">
              <a:solidFill>
                <a:srgbClr val="FFFFFF"/>
              </a:solidFill>
            </a:endParaRPr>
          </a:p>
        </p:txBody>
      </p:sp>
      <p:sp>
        <p:nvSpPr>
          <p:cNvPr id="3" name="TextBox 2">
            <a:extLst>
              <a:ext uri="{FF2B5EF4-FFF2-40B4-BE49-F238E27FC236}">
                <a16:creationId xmlns:a16="http://schemas.microsoft.com/office/drawing/2014/main" id="{28DC31F3-7F77-0CBD-4598-B5DDCB44DD65}"/>
              </a:ext>
            </a:extLst>
          </p:cNvPr>
          <p:cNvSpPr txBox="1"/>
          <p:nvPr/>
        </p:nvSpPr>
        <p:spPr>
          <a:xfrm>
            <a:off x="3461657" y="506186"/>
            <a:ext cx="5242485" cy="5016758"/>
          </a:xfrm>
          <a:prstGeom prst="rect">
            <a:avLst/>
          </a:prstGeom>
          <a:noFill/>
        </p:spPr>
        <p:txBody>
          <a:bodyPr wrap="square" rtlCol="0">
            <a:spAutoFit/>
          </a:bodyPr>
          <a:lstStyle/>
          <a:p>
            <a:pPr marL="457200" indent="-457200">
              <a:buFont typeface="Arial" panose="020B0604020202020204" pitchFamily="34" charset="0"/>
              <a:buChar char="•"/>
            </a:pPr>
            <a:r>
              <a:rPr lang="en-GB" sz="3200" dirty="0"/>
              <a:t>Self care – To get undressed and dressed independently as well as put on their shoes.</a:t>
            </a:r>
          </a:p>
          <a:p>
            <a:pPr marL="457200" indent="-457200">
              <a:buFont typeface="Arial" panose="020B0604020202020204" pitchFamily="34" charset="0"/>
              <a:buChar char="•"/>
            </a:pPr>
            <a:r>
              <a:rPr lang="en-GB" sz="3200" dirty="0"/>
              <a:t>To write their name.</a:t>
            </a:r>
          </a:p>
          <a:p>
            <a:pPr marL="457200" indent="-457200">
              <a:buFont typeface="Arial" panose="020B0604020202020204" pitchFamily="34" charset="0"/>
              <a:buChar char="•"/>
            </a:pPr>
            <a:r>
              <a:rPr lang="en-GB" sz="3200" dirty="0"/>
              <a:t>To count, sort objects and begin to recognise numbers to 10.</a:t>
            </a:r>
          </a:p>
          <a:p>
            <a:pPr marL="457200" indent="-457200">
              <a:buFont typeface="Arial" panose="020B0604020202020204" pitchFamily="34" charset="0"/>
              <a:buChar char="•"/>
            </a:pPr>
            <a:r>
              <a:rPr lang="en-GB" sz="3200" dirty="0"/>
              <a:t>To read with your child every day for 10 minutes.</a:t>
            </a:r>
          </a:p>
        </p:txBody>
      </p:sp>
    </p:spTree>
    <p:extLst>
      <p:ext uri="{BB962C8B-B14F-4D97-AF65-F5344CB8AC3E}">
        <p14:creationId xmlns:p14="http://schemas.microsoft.com/office/powerpoint/2010/main" val="14238733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4706EE-E2A7-11C8-3DD1-56872397F425}"/>
            </a:ext>
          </a:extLst>
        </p:cNvPr>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81CAB1E3-E0BE-3276-D541-B269780065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D856B722-A69D-5463-8B9E-43CA46ED32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DB523ABE-2E2D-3B1C-582B-77DD66C984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C91150D2-141F-1FC9-EE12-C6980EE04D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Freeform: Shape 31">
            <a:extLst>
              <a:ext uri="{FF2B5EF4-FFF2-40B4-BE49-F238E27FC236}">
                <a16:creationId xmlns:a16="http://schemas.microsoft.com/office/drawing/2014/main" id="{E2D30490-799A-43E4-17D3-B9C37D0075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4" name="Rectangle 33">
            <a:extLst>
              <a:ext uri="{FF2B5EF4-FFF2-40B4-BE49-F238E27FC236}">
                <a16:creationId xmlns:a16="http://schemas.microsoft.com/office/drawing/2014/main" id="{D6B70F59-D190-F05D-EFE9-D0E2A61794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2" y="1914808"/>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17F792A-3A60-2E48-4E14-3EC9E0BFFBF3}"/>
              </a:ext>
            </a:extLst>
          </p:cNvPr>
          <p:cNvSpPr>
            <a:spLocks noGrp="1"/>
          </p:cNvSpPr>
          <p:nvPr>
            <p:ph type="title"/>
          </p:nvPr>
        </p:nvSpPr>
        <p:spPr>
          <a:xfrm>
            <a:off x="439858" y="1683756"/>
            <a:ext cx="2336449" cy="2396359"/>
          </a:xfrm>
        </p:spPr>
        <p:txBody>
          <a:bodyPr anchor="b">
            <a:normAutofit/>
          </a:bodyPr>
          <a:lstStyle/>
          <a:p>
            <a:pPr>
              <a:lnSpc>
                <a:spcPct val="90000"/>
              </a:lnSpc>
            </a:pPr>
            <a:r>
              <a:rPr lang="en-GB" sz="2200" b="1" dirty="0">
                <a:solidFill>
                  <a:srgbClr val="FFFFFF"/>
                </a:solidFill>
              </a:rPr>
              <a:t>How can you support your child at home.</a:t>
            </a:r>
            <a:br>
              <a:rPr lang="en-GB" sz="2200" b="1" dirty="0">
                <a:solidFill>
                  <a:srgbClr val="FFFFFF"/>
                </a:solidFill>
              </a:rPr>
            </a:br>
            <a:br>
              <a:rPr lang="en-GB" sz="2200" b="1" dirty="0">
                <a:solidFill>
                  <a:srgbClr val="FFFFFF"/>
                </a:solidFill>
              </a:rPr>
            </a:br>
            <a:r>
              <a:rPr lang="en-GB" sz="2200" b="1" dirty="0">
                <a:solidFill>
                  <a:srgbClr val="FFFFFF"/>
                </a:solidFill>
              </a:rPr>
              <a:t>Year 1/2</a:t>
            </a:r>
            <a:br>
              <a:rPr lang="en-GB" sz="2200" b="1" dirty="0">
                <a:solidFill>
                  <a:srgbClr val="FFFFFF"/>
                </a:solidFill>
              </a:rPr>
            </a:br>
            <a:endParaRPr lang="en-GB" sz="2200" dirty="0">
              <a:solidFill>
                <a:srgbClr val="FFFFFF"/>
              </a:solidFill>
            </a:endParaRPr>
          </a:p>
        </p:txBody>
      </p:sp>
      <p:sp>
        <p:nvSpPr>
          <p:cNvPr id="3" name="TextBox 2">
            <a:extLst>
              <a:ext uri="{FF2B5EF4-FFF2-40B4-BE49-F238E27FC236}">
                <a16:creationId xmlns:a16="http://schemas.microsoft.com/office/drawing/2014/main" id="{23BF2774-DE09-B774-F15A-529F106EC9EA}"/>
              </a:ext>
            </a:extLst>
          </p:cNvPr>
          <p:cNvSpPr txBox="1"/>
          <p:nvPr/>
        </p:nvSpPr>
        <p:spPr>
          <a:xfrm>
            <a:off x="3461657" y="506186"/>
            <a:ext cx="5242485" cy="4801314"/>
          </a:xfrm>
          <a:prstGeom prst="rect">
            <a:avLst/>
          </a:prstGeom>
          <a:noFill/>
        </p:spPr>
        <p:txBody>
          <a:bodyPr wrap="square" rtlCol="0">
            <a:spAutoFit/>
          </a:bodyPr>
          <a:lstStyle/>
          <a:p>
            <a:pPr marL="285750" indent="-285750">
              <a:buFont typeface="Arial" panose="020B0604020202020204" pitchFamily="34" charset="0"/>
              <a:buChar char="•"/>
            </a:pPr>
            <a:r>
              <a:rPr lang="en-GB" sz="2400" dirty="0"/>
              <a:t>To read daily for 10 – 15 minutes and discuss what is happening in the book. </a:t>
            </a:r>
          </a:p>
          <a:p>
            <a:pPr marL="285750" indent="-285750">
              <a:buFont typeface="Arial" panose="020B0604020202020204" pitchFamily="34" charset="0"/>
              <a:buChar char="•"/>
            </a:pPr>
            <a:r>
              <a:rPr lang="en-GB" sz="2400" dirty="0"/>
              <a:t>Can they predict what will happen next.</a:t>
            </a:r>
          </a:p>
          <a:p>
            <a:pPr marL="285750" indent="-285750">
              <a:buFont typeface="Arial" panose="020B0604020202020204" pitchFamily="34" charset="0"/>
              <a:buChar char="•"/>
            </a:pPr>
            <a:r>
              <a:rPr lang="en-GB" sz="2400" dirty="0"/>
              <a:t>What is the character like? How do you know?</a:t>
            </a:r>
          </a:p>
          <a:p>
            <a:pPr marL="285750" indent="-285750">
              <a:buFont typeface="Arial" panose="020B0604020202020204" pitchFamily="34" charset="0"/>
              <a:buChar char="•"/>
            </a:pPr>
            <a:r>
              <a:rPr lang="en-GB" sz="2400" dirty="0"/>
              <a:t>Where is the story set?</a:t>
            </a:r>
          </a:p>
          <a:p>
            <a:pPr marL="285750" indent="-285750">
              <a:buFont typeface="Arial" panose="020B0604020202020204" pitchFamily="34" charset="0"/>
              <a:buChar char="•"/>
            </a:pPr>
            <a:r>
              <a:rPr lang="en-GB" sz="2400" dirty="0"/>
              <a:t>Which was your favourite part of the story? Why?</a:t>
            </a:r>
          </a:p>
          <a:p>
            <a:pPr marL="285750" indent="-285750">
              <a:buFont typeface="Arial" panose="020B0604020202020204" pitchFamily="34" charset="0"/>
              <a:buChar char="•"/>
            </a:pPr>
            <a:endParaRPr lang="en-GB" sz="2400" dirty="0"/>
          </a:p>
          <a:p>
            <a:pPr marL="285750" indent="-285750">
              <a:buFont typeface="Arial" panose="020B0604020202020204" pitchFamily="34" charset="0"/>
              <a:buChar char="•"/>
            </a:pPr>
            <a:r>
              <a:rPr lang="en-GB" sz="2400" dirty="0">
                <a:solidFill>
                  <a:schemeClr val="accent4"/>
                </a:solidFill>
              </a:rPr>
              <a:t>To support your child with spellings  phonics and spellings.</a:t>
            </a:r>
          </a:p>
          <a:p>
            <a:endParaRPr lang="en-GB" dirty="0"/>
          </a:p>
        </p:txBody>
      </p:sp>
    </p:spTree>
    <p:extLst>
      <p:ext uri="{BB962C8B-B14F-4D97-AF65-F5344CB8AC3E}">
        <p14:creationId xmlns:p14="http://schemas.microsoft.com/office/powerpoint/2010/main" val="11669942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5F4192E-906F-F669-B364-DE12EF271705}"/>
              </a:ext>
            </a:extLst>
          </p:cNvPr>
          <p:cNvSpPr>
            <a:spLocks noGrp="1"/>
          </p:cNvSpPr>
          <p:nvPr>
            <p:ph type="title"/>
          </p:nvPr>
        </p:nvSpPr>
        <p:spPr>
          <a:xfrm>
            <a:off x="-664029" y="586855"/>
            <a:ext cx="3734414" cy="3387497"/>
          </a:xfrm>
        </p:spPr>
        <p:txBody>
          <a:bodyPr anchor="b">
            <a:normAutofit/>
          </a:bodyPr>
          <a:lstStyle/>
          <a:p>
            <a:pPr algn="r"/>
            <a:r>
              <a:rPr lang="en-GB" sz="3500" b="1" dirty="0" err="1">
                <a:solidFill>
                  <a:srgbClr val="FFFFFF"/>
                </a:solidFill>
              </a:rPr>
              <a:t>Communicatio</a:t>
            </a:r>
            <a:r>
              <a:rPr lang="en-GB" sz="3500" b="1" dirty="0">
                <a:solidFill>
                  <a:srgbClr val="FFFFFF"/>
                </a:solidFill>
              </a:rPr>
              <a:t> </a:t>
            </a:r>
            <a:br>
              <a:rPr lang="en-GB" sz="3500" b="1" dirty="0">
                <a:solidFill>
                  <a:srgbClr val="FFFFFF"/>
                </a:solidFill>
              </a:rPr>
            </a:br>
            <a:endParaRPr lang="en-GB" sz="3500" dirty="0">
              <a:solidFill>
                <a:srgbClr val="FFFFFF"/>
              </a:solidFill>
            </a:endParaRPr>
          </a:p>
        </p:txBody>
      </p:sp>
      <p:sp>
        <p:nvSpPr>
          <p:cNvPr id="3" name="Content Placeholder 2">
            <a:extLst>
              <a:ext uri="{FF2B5EF4-FFF2-40B4-BE49-F238E27FC236}">
                <a16:creationId xmlns:a16="http://schemas.microsoft.com/office/drawing/2014/main" id="{2FA1DCAC-8E6A-3F9A-E817-637E09DF2869}"/>
              </a:ext>
            </a:extLst>
          </p:cNvPr>
          <p:cNvSpPr>
            <a:spLocks noGrp="1"/>
          </p:cNvSpPr>
          <p:nvPr>
            <p:ph idx="1"/>
          </p:nvPr>
        </p:nvSpPr>
        <p:spPr>
          <a:xfrm>
            <a:off x="3607694" y="649480"/>
            <a:ext cx="4916510" cy="5546047"/>
          </a:xfrm>
        </p:spPr>
        <p:txBody>
          <a:bodyPr anchor="ctr">
            <a:normAutofit/>
          </a:bodyPr>
          <a:lstStyle/>
          <a:p>
            <a:pPr marL="0" indent="0">
              <a:buNone/>
            </a:pPr>
            <a:r>
              <a:rPr lang="en-GB" sz="1700" b="1" dirty="0"/>
              <a:t>Communication is vital. </a:t>
            </a:r>
          </a:p>
          <a:p>
            <a:r>
              <a:rPr lang="en-GB" sz="1700" dirty="0"/>
              <a:t>Please continue to communicate and inform us of anything that you feel we should know. However small you feel it might be! Early mornings is always so busy and a tricky time of the day. </a:t>
            </a:r>
          </a:p>
          <a:p>
            <a:r>
              <a:rPr lang="en-GB" sz="1700" b="1" dirty="0"/>
              <a:t>If you can please try and catch me after school. I’m happy to have a chat or if you would like a more private chat please ring or email the office. </a:t>
            </a:r>
          </a:p>
          <a:p>
            <a:endParaRPr lang="en-GB" sz="1700" dirty="0"/>
          </a:p>
          <a:p>
            <a:r>
              <a:rPr lang="de-DE" sz="1700" b="1" dirty="0"/>
              <a:t>Tel: 01223 712447</a:t>
            </a:r>
            <a:br>
              <a:rPr lang="de-DE" sz="1700" dirty="0"/>
            </a:br>
            <a:r>
              <a:rPr lang="de-DE" sz="1700" b="1" dirty="0"/>
              <a:t>Email:</a:t>
            </a:r>
            <a:r>
              <a:rPr lang="de-DE" sz="1700" dirty="0"/>
              <a:t> </a:t>
            </a:r>
            <a:r>
              <a:rPr lang="de-DE" sz="1700" dirty="0">
                <a:hlinkClick r:id="rId2"/>
              </a:rPr>
              <a:t>office@foxton.cambs.sch.uk</a:t>
            </a:r>
            <a:endParaRPr lang="en-GB" sz="1700" dirty="0"/>
          </a:p>
          <a:p>
            <a:endParaRPr lang="en-GB" sz="1700" dirty="0"/>
          </a:p>
          <a:p>
            <a:endParaRPr lang="en-GB" sz="1700" dirty="0"/>
          </a:p>
          <a:p>
            <a:endParaRPr lang="en-GB" sz="1700" dirty="0"/>
          </a:p>
        </p:txBody>
      </p:sp>
    </p:spTree>
    <p:extLst>
      <p:ext uri="{BB962C8B-B14F-4D97-AF65-F5344CB8AC3E}">
        <p14:creationId xmlns:p14="http://schemas.microsoft.com/office/powerpoint/2010/main" val="35580533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5F4192E-906F-F669-B364-DE12EF271705}"/>
              </a:ext>
            </a:extLst>
          </p:cNvPr>
          <p:cNvSpPr>
            <a:spLocks noGrp="1"/>
          </p:cNvSpPr>
          <p:nvPr>
            <p:ph type="title"/>
          </p:nvPr>
        </p:nvSpPr>
        <p:spPr>
          <a:xfrm>
            <a:off x="175016" y="650389"/>
            <a:ext cx="2678329" cy="3387497"/>
          </a:xfrm>
        </p:spPr>
        <p:txBody>
          <a:bodyPr anchor="b">
            <a:normAutofit/>
          </a:bodyPr>
          <a:lstStyle/>
          <a:p>
            <a:pPr algn="r"/>
            <a:r>
              <a:rPr lang="en-GB" sz="3500" b="1" dirty="0">
                <a:solidFill>
                  <a:srgbClr val="FFFFFF"/>
                </a:solidFill>
              </a:rPr>
              <a:t>Safeguarding</a:t>
            </a:r>
            <a:br>
              <a:rPr lang="en-GB" sz="3500" b="1" dirty="0">
                <a:solidFill>
                  <a:srgbClr val="FFFFFF"/>
                </a:solidFill>
              </a:rPr>
            </a:br>
            <a:endParaRPr lang="en-GB" sz="3500" dirty="0">
              <a:solidFill>
                <a:srgbClr val="FFFFFF"/>
              </a:solidFill>
            </a:endParaRPr>
          </a:p>
        </p:txBody>
      </p:sp>
      <p:sp>
        <p:nvSpPr>
          <p:cNvPr id="15" name="TextBox 14">
            <a:extLst>
              <a:ext uri="{FF2B5EF4-FFF2-40B4-BE49-F238E27FC236}">
                <a16:creationId xmlns:a16="http://schemas.microsoft.com/office/drawing/2014/main" id="{FA73BF8B-CE50-44B7-B1F2-633CE2481885}"/>
              </a:ext>
            </a:extLst>
          </p:cNvPr>
          <p:cNvSpPr txBox="1"/>
          <p:nvPr/>
        </p:nvSpPr>
        <p:spPr>
          <a:xfrm>
            <a:off x="3070384" y="1581869"/>
            <a:ext cx="6073616" cy="2123658"/>
          </a:xfrm>
          <a:prstGeom prst="rect">
            <a:avLst/>
          </a:prstGeom>
          <a:noFill/>
        </p:spPr>
        <p:txBody>
          <a:bodyPr wrap="square">
            <a:spAutoFit/>
          </a:bodyPr>
          <a:lstStyle/>
          <a:p>
            <a:br>
              <a:rPr lang="en-GB" sz="3600" dirty="0"/>
            </a:br>
            <a:r>
              <a:rPr lang="en-GB" sz="3200" dirty="0"/>
              <a:t>Safeguarding Lead – Mrs Muir</a:t>
            </a:r>
            <a:br>
              <a:rPr lang="en-GB" sz="3200" dirty="0"/>
            </a:br>
            <a:r>
              <a:rPr lang="en-GB" sz="3200" dirty="0"/>
              <a:t>Deputy Safeguarding Leads – Mrs Brooks &amp; Mrs Morris. </a:t>
            </a:r>
            <a:endParaRPr lang="en-GB" sz="3100" dirty="0"/>
          </a:p>
        </p:txBody>
      </p:sp>
    </p:spTree>
    <p:extLst>
      <p:ext uri="{BB962C8B-B14F-4D97-AF65-F5344CB8AC3E}">
        <p14:creationId xmlns:p14="http://schemas.microsoft.com/office/powerpoint/2010/main" val="38660554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0" y="1904672"/>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5F4192E-906F-F669-B364-DE12EF271705}"/>
              </a:ext>
            </a:extLst>
          </p:cNvPr>
          <p:cNvSpPr>
            <a:spLocks noGrp="1"/>
          </p:cNvSpPr>
          <p:nvPr>
            <p:ph type="title"/>
          </p:nvPr>
        </p:nvSpPr>
        <p:spPr>
          <a:xfrm>
            <a:off x="175016" y="650389"/>
            <a:ext cx="2678329" cy="3387497"/>
          </a:xfrm>
        </p:spPr>
        <p:txBody>
          <a:bodyPr anchor="b">
            <a:normAutofit/>
          </a:bodyPr>
          <a:lstStyle/>
          <a:p>
            <a:pPr algn="r"/>
            <a:br>
              <a:rPr lang="en-GB" sz="3500" b="1" dirty="0">
                <a:solidFill>
                  <a:srgbClr val="FFFFFF"/>
                </a:solidFill>
              </a:rPr>
            </a:br>
            <a:endParaRPr lang="en-GB" sz="3500" dirty="0">
              <a:solidFill>
                <a:srgbClr val="FFFFFF"/>
              </a:solidFill>
            </a:endParaRPr>
          </a:p>
        </p:txBody>
      </p:sp>
      <p:sp>
        <p:nvSpPr>
          <p:cNvPr id="11" name="Title 1">
            <a:extLst>
              <a:ext uri="{FF2B5EF4-FFF2-40B4-BE49-F238E27FC236}">
                <a16:creationId xmlns:a16="http://schemas.microsoft.com/office/drawing/2014/main" id="{961C7FA2-8F72-4D88-A214-A0F299452D23}"/>
              </a:ext>
            </a:extLst>
          </p:cNvPr>
          <p:cNvSpPr txBox="1">
            <a:spLocks/>
          </p:cNvSpPr>
          <p:nvPr/>
        </p:nvSpPr>
        <p:spPr>
          <a:xfrm>
            <a:off x="2115833" y="147310"/>
            <a:ext cx="7200897" cy="977900"/>
          </a:xfrm>
          <a:prstGeom prst="rect">
            <a:avLst/>
          </a:prstGeom>
        </p:spPr>
        <p:txBody>
          <a:bodyPr vert="horz" lIns="91440" tIns="45720" rIns="91440" bIns="45720" rtlCol="0" anchor="ctr">
            <a:normAutofit fontScale="975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GB" dirty="0"/>
              <a:t>  Headteacher Newsletter</a:t>
            </a:r>
          </a:p>
        </p:txBody>
      </p:sp>
      <p:sp>
        <p:nvSpPr>
          <p:cNvPr id="13" name="TextBox 12">
            <a:extLst>
              <a:ext uri="{FF2B5EF4-FFF2-40B4-BE49-F238E27FC236}">
                <a16:creationId xmlns:a16="http://schemas.microsoft.com/office/drawing/2014/main" id="{CE659887-95A6-4C8D-A221-7B58E4361E91}"/>
              </a:ext>
            </a:extLst>
          </p:cNvPr>
          <p:cNvSpPr txBox="1"/>
          <p:nvPr/>
        </p:nvSpPr>
        <p:spPr>
          <a:xfrm>
            <a:off x="3245401" y="2191111"/>
            <a:ext cx="5723584" cy="923330"/>
          </a:xfrm>
          <a:prstGeom prst="rect">
            <a:avLst/>
          </a:prstGeom>
          <a:noFill/>
        </p:spPr>
        <p:txBody>
          <a:bodyPr wrap="square" rtlCol="0">
            <a:spAutoFit/>
          </a:bodyPr>
          <a:lstStyle/>
          <a:p>
            <a:r>
              <a:rPr lang="en-GB" dirty="0"/>
              <a:t>The Headteacher Newsletter is a great way for parents to see what activities have taken place or are planned.</a:t>
            </a:r>
          </a:p>
          <a:p>
            <a:endParaRPr lang="en-GB" dirty="0"/>
          </a:p>
        </p:txBody>
      </p:sp>
      <p:sp>
        <p:nvSpPr>
          <p:cNvPr id="3" name="TextBox 2">
            <a:extLst>
              <a:ext uri="{FF2B5EF4-FFF2-40B4-BE49-F238E27FC236}">
                <a16:creationId xmlns:a16="http://schemas.microsoft.com/office/drawing/2014/main" id="{65392E26-1FFC-47B6-B8B5-2B0619361DA2}"/>
              </a:ext>
            </a:extLst>
          </p:cNvPr>
          <p:cNvSpPr txBox="1"/>
          <p:nvPr/>
        </p:nvSpPr>
        <p:spPr>
          <a:xfrm>
            <a:off x="175016" y="2344137"/>
            <a:ext cx="2678329" cy="707886"/>
          </a:xfrm>
          <a:prstGeom prst="rect">
            <a:avLst/>
          </a:prstGeom>
          <a:noFill/>
        </p:spPr>
        <p:txBody>
          <a:bodyPr wrap="square" rtlCol="0">
            <a:spAutoFit/>
          </a:bodyPr>
          <a:lstStyle/>
          <a:p>
            <a:r>
              <a:rPr lang="en-GB" sz="4000" dirty="0">
                <a:solidFill>
                  <a:schemeClr val="bg1"/>
                </a:solidFill>
              </a:rPr>
              <a:t>Newsletter</a:t>
            </a:r>
          </a:p>
        </p:txBody>
      </p:sp>
    </p:spTree>
    <p:extLst>
      <p:ext uri="{BB962C8B-B14F-4D97-AF65-F5344CB8AC3E}">
        <p14:creationId xmlns:p14="http://schemas.microsoft.com/office/powerpoint/2010/main" val="38444104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870A1295-61BC-4214-AA3E-D39667302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03504" y="5116529"/>
            <a:ext cx="7944130" cy="1000655"/>
          </a:xfrm>
        </p:spPr>
        <p:txBody>
          <a:bodyPr vert="horz" lIns="91440" tIns="45720" rIns="91440" bIns="45720" rtlCol="0" anchor="t">
            <a:normAutofit/>
          </a:bodyPr>
          <a:lstStyle/>
          <a:p>
            <a:pPr defTabSz="914400">
              <a:lnSpc>
                <a:spcPct val="90000"/>
              </a:lnSpc>
            </a:pPr>
            <a:r>
              <a:rPr lang="en-US" sz="3500" dirty="0">
                <a:solidFill>
                  <a:schemeClr val="tx2"/>
                </a:solidFill>
              </a:rPr>
              <a:t>Thank You!</a:t>
            </a:r>
          </a:p>
        </p:txBody>
      </p:sp>
      <p:pic>
        <p:nvPicPr>
          <p:cNvPr id="3074" name="Picture 2" descr="Questions To Ask A Girl Questions To Ask Your Students On The First Day Of  School Questions To Ask A Questions To Ask A Friend">
            <a:extLst>
              <a:ext uri="{FF2B5EF4-FFF2-40B4-BE49-F238E27FC236}">
                <a16:creationId xmlns:a16="http://schemas.microsoft.com/office/drawing/2014/main" id="{42FBBD27-2D07-2AA3-197F-FE800EFEBB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8021" b="10295"/>
          <a:stretch>
            <a:fillRect/>
          </a:stretch>
        </p:blipFill>
        <p:spPr bwMode="auto">
          <a:xfrm>
            <a:off x="20" y="10"/>
            <a:ext cx="9143980" cy="4201449"/>
          </a:xfrm>
          <a:prstGeom prst="rect">
            <a:avLst/>
          </a:prstGeom>
          <a:noFill/>
          <a:extLst>
            <a:ext uri="{909E8E84-426E-40DD-AFC4-6F175D3DCCD1}">
              <a14:hiddenFill xmlns:a14="http://schemas.microsoft.com/office/drawing/2010/main">
                <a:solidFill>
                  <a:srgbClr val="FFFFFF"/>
                </a:solidFill>
              </a14:hiddenFill>
            </a:ext>
          </a:extLst>
        </p:spPr>
      </p:pic>
      <p:grpSp>
        <p:nvGrpSpPr>
          <p:cNvPr id="3081" name="Group 3080">
            <a:extLst>
              <a:ext uri="{FF2B5EF4-FFF2-40B4-BE49-F238E27FC236}">
                <a16:creationId xmlns:a16="http://schemas.microsoft.com/office/drawing/2014/main" id="{0B139475-2B26-4CA9-9413-DE741E49F7B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41813"/>
            <a:ext cx="9141713" cy="1828800"/>
            <a:chOff x="-305" y="3144820"/>
            <a:chExt cx="9182100" cy="1551136"/>
          </a:xfrm>
        </p:grpSpPr>
        <p:sp useBgFill="1">
          <p:nvSpPr>
            <p:cNvPr id="3082" name="Freeform: Shape 3081">
              <a:extLst>
                <a:ext uri="{FF2B5EF4-FFF2-40B4-BE49-F238E27FC236}">
                  <a16:creationId xmlns:a16="http://schemas.microsoft.com/office/drawing/2014/main" id="{16C6BF63-6277-4C39-BE5D-3C341662C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endParaRPr lang="en-US" dirty="0"/>
            </a:p>
          </p:txBody>
        </p:sp>
        <p:sp>
          <p:nvSpPr>
            <p:cNvPr id="3083" name="Freeform: Shape 3082">
              <a:extLst>
                <a:ext uri="{FF2B5EF4-FFF2-40B4-BE49-F238E27FC236}">
                  <a16:creationId xmlns:a16="http://schemas.microsoft.com/office/drawing/2014/main" id="{6EA3BAD9-C130-4A9C-9086-20D132A6CF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endParaRPr lang="en-US"/>
            </a:p>
          </p:txBody>
        </p:sp>
        <p:sp>
          <p:nvSpPr>
            <p:cNvPr id="3084" name="Freeform: Shape 3083">
              <a:extLst>
                <a:ext uri="{FF2B5EF4-FFF2-40B4-BE49-F238E27FC236}">
                  <a16:creationId xmlns:a16="http://schemas.microsoft.com/office/drawing/2014/main" id="{2587D38B-9E07-4A8B-B285-5FEBF6A60D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endParaRPr lang="en-US"/>
            </a:p>
          </p:txBody>
        </p:sp>
        <p:sp>
          <p:nvSpPr>
            <p:cNvPr id="3085" name="Freeform: Shape 3084">
              <a:extLst>
                <a:ext uri="{FF2B5EF4-FFF2-40B4-BE49-F238E27FC236}">
                  <a16:creationId xmlns:a16="http://schemas.microsoft.com/office/drawing/2014/main" id="{5EF4DD4B-217B-4346-A2B8-4327936399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3428370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TM02900743[[fn=Organic]]</Template>
  <TotalTime>444</TotalTime>
  <Words>780</Words>
  <Application>Microsoft Office PowerPoint</Application>
  <PresentationFormat>On-screen Show (4:3)</PresentationFormat>
  <Paragraphs>71</Paragraphs>
  <Slides>17</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Aptos</vt:lpstr>
      <vt:lpstr>Arial</vt:lpstr>
      <vt:lpstr>Calibri</vt:lpstr>
      <vt:lpstr>Office Theme</vt:lpstr>
      <vt:lpstr>Welcome to Meet the teacher 2026-27</vt:lpstr>
      <vt:lpstr>Welcome to Fowlmere Primary School</vt:lpstr>
      <vt:lpstr>PE Days</vt:lpstr>
      <vt:lpstr>Phonics</vt:lpstr>
      <vt:lpstr>Phonics</vt:lpstr>
      <vt:lpstr>Phonics</vt:lpstr>
      <vt:lpstr> Reading  </vt:lpstr>
      <vt:lpstr>Reading  </vt:lpstr>
      <vt:lpstr>PowerPoint Presentation</vt:lpstr>
      <vt:lpstr>Our class timetable </vt:lpstr>
      <vt:lpstr>PowerPoint Presentation</vt:lpstr>
      <vt:lpstr>How can you support your child at home.  EYFS  </vt:lpstr>
      <vt:lpstr>How can you support your child at home.  Year 1/2 </vt:lpstr>
      <vt:lpstr>Communicatio  </vt:lpstr>
      <vt:lpstr>Safeguarding </vt:lpstr>
      <vt:lpstr> </vt:lpstr>
      <vt:lpstr>Thank You!</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Meet the teacher 2025-26</dc:title>
  <dc:subject/>
  <dc:creator>Natasha Huckett</dc:creator>
  <cp:keywords/>
  <dc:description>generated using python-pptx</dc:description>
  <cp:lastModifiedBy>Dawn Moffat</cp:lastModifiedBy>
  <cp:revision>11</cp:revision>
  <dcterms:created xsi:type="dcterms:W3CDTF">2013-01-27T09:14:16Z</dcterms:created>
  <dcterms:modified xsi:type="dcterms:W3CDTF">2026-09-14T18:50:25Z</dcterms:modified>
  <cp:category/>
</cp:coreProperties>
</file>