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2" r:id="rId3"/>
    <p:sldId id="259" r:id="rId4"/>
    <p:sldId id="294" r:id="rId5"/>
    <p:sldId id="295" r:id="rId6"/>
    <p:sldId id="296" r:id="rId7"/>
    <p:sldId id="298" r:id="rId8"/>
    <p:sldId id="300" r:id="rId9"/>
    <p:sldId id="301" r:id="rId10"/>
    <p:sldId id="290" r:id="rId11"/>
    <p:sldId id="289" r:id="rId12"/>
    <p:sldId id="283" r:id="rId1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82559E-910D-44C1-A63B-C6A98E7B6AA7}" v="7" dt="2025-11-25T16:28:26.1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wn Moffat" userId="b75f6f39-b1e0-4a1f-9f08-bde1b2fee99e" providerId="ADAL" clId="{1D0D9C5E-CE8A-423F-ADB7-8E7A3639DFF7}"/>
    <pc:docChg chg="custSel delSld modSld">
      <pc:chgData name="Dawn Moffat" userId="b75f6f39-b1e0-4a1f-9f08-bde1b2fee99e" providerId="ADAL" clId="{1D0D9C5E-CE8A-423F-ADB7-8E7A3639DFF7}" dt="2025-11-25T16:36:37.587" v="789" actId="20577"/>
      <pc:docMkLst>
        <pc:docMk/>
      </pc:docMkLst>
      <pc:sldChg chg="modSp mod">
        <pc:chgData name="Dawn Moffat" userId="b75f6f39-b1e0-4a1f-9f08-bde1b2fee99e" providerId="ADAL" clId="{1D0D9C5E-CE8A-423F-ADB7-8E7A3639DFF7}" dt="2025-11-25T16:36:37.587" v="789" actId="20577"/>
        <pc:sldMkLst>
          <pc:docMk/>
          <pc:sldMk cId="612442212" sldId="256"/>
        </pc:sldMkLst>
        <pc:spChg chg="mod">
          <ac:chgData name="Dawn Moffat" userId="b75f6f39-b1e0-4a1f-9f08-bde1b2fee99e" providerId="ADAL" clId="{1D0D9C5E-CE8A-423F-ADB7-8E7A3639DFF7}" dt="2025-11-25T16:36:37.587" v="789" actId="20577"/>
          <ac:spMkLst>
            <pc:docMk/>
            <pc:sldMk cId="612442212" sldId="256"/>
            <ac:spMk id="3" creationId="{00000000-0000-0000-0000-000000000000}"/>
          </ac:spMkLst>
        </pc:spChg>
      </pc:sldChg>
      <pc:sldChg chg="modSp mod">
        <pc:chgData name="Dawn Moffat" userId="b75f6f39-b1e0-4a1f-9f08-bde1b2fee99e" providerId="ADAL" clId="{1D0D9C5E-CE8A-423F-ADB7-8E7A3639DFF7}" dt="2025-11-25T16:28:29.411" v="754" actId="20577"/>
        <pc:sldMkLst>
          <pc:docMk/>
          <pc:sldMk cId="3857348151" sldId="296"/>
        </pc:sldMkLst>
        <pc:spChg chg="mod">
          <ac:chgData name="Dawn Moffat" userId="b75f6f39-b1e0-4a1f-9f08-bde1b2fee99e" providerId="ADAL" clId="{1D0D9C5E-CE8A-423F-ADB7-8E7A3639DFF7}" dt="2025-11-25T16:28:29.411" v="754" actId="20577"/>
          <ac:spMkLst>
            <pc:docMk/>
            <pc:sldMk cId="3857348151" sldId="296"/>
            <ac:spMk id="5" creationId="{08F7860B-A606-ED88-C7E6-3508DD935FF0}"/>
          </ac:spMkLst>
        </pc:spChg>
      </pc:sldChg>
      <pc:sldChg chg="modSp mod">
        <pc:chgData name="Dawn Moffat" userId="b75f6f39-b1e0-4a1f-9f08-bde1b2fee99e" providerId="ADAL" clId="{1D0D9C5E-CE8A-423F-ADB7-8E7A3639DFF7}" dt="2025-11-21T16:28:11.451" v="44" actId="1076"/>
        <pc:sldMkLst>
          <pc:docMk/>
          <pc:sldMk cId="3345218413" sldId="298"/>
        </pc:sldMkLst>
        <pc:spChg chg="mod">
          <ac:chgData name="Dawn Moffat" userId="b75f6f39-b1e0-4a1f-9f08-bde1b2fee99e" providerId="ADAL" clId="{1D0D9C5E-CE8A-423F-ADB7-8E7A3639DFF7}" dt="2025-11-21T16:28:11.451" v="44" actId="1076"/>
          <ac:spMkLst>
            <pc:docMk/>
            <pc:sldMk cId="3345218413" sldId="298"/>
            <ac:spMk id="5" creationId="{584F41C3-AB51-5D2A-105E-B1FC7D0B8CA0}"/>
          </ac:spMkLst>
        </pc:spChg>
      </pc:sldChg>
      <pc:sldChg chg="modSp mod">
        <pc:chgData name="Dawn Moffat" userId="b75f6f39-b1e0-4a1f-9f08-bde1b2fee99e" providerId="ADAL" clId="{1D0D9C5E-CE8A-423F-ADB7-8E7A3639DFF7}" dt="2025-11-25T16:26:50.891" v="673" actId="20577"/>
        <pc:sldMkLst>
          <pc:docMk/>
          <pc:sldMk cId="3252162234" sldId="300"/>
        </pc:sldMkLst>
        <pc:spChg chg="mod">
          <ac:chgData name="Dawn Moffat" userId="b75f6f39-b1e0-4a1f-9f08-bde1b2fee99e" providerId="ADAL" clId="{1D0D9C5E-CE8A-423F-ADB7-8E7A3639DFF7}" dt="2025-11-25T16:26:50.891" v="673" actId="20577"/>
          <ac:spMkLst>
            <pc:docMk/>
            <pc:sldMk cId="3252162234" sldId="300"/>
            <ac:spMk id="5" creationId="{1F91BE16-31C9-FC50-4E76-51A3675C9758}"/>
          </ac:spMkLst>
        </pc:spChg>
      </pc:sldChg>
      <pc:sldChg chg="addSp modSp mod">
        <pc:chgData name="Dawn Moffat" userId="b75f6f39-b1e0-4a1f-9f08-bde1b2fee99e" providerId="ADAL" clId="{1D0D9C5E-CE8A-423F-ADB7-8E7A3639DFF7}" dt="2025-11-25T16:27:19.111" v="719" actId="20577"/>
        <pc:sldMkLst>
          <pc:docMk/>
          <pc:sldMk cId="1408426529" sldId="301"/>
        </pc:sldMkLst>
        <pc:spChg chg="add mod">
          <ac:chgData name="Dawn Moffat" userId="b75f6f39-b1e0-4a1f-9f08-bde1b2fee99e" providerId="ADAL" clId="{1D0D9C5E-CE8A-423F-ADB7-8E7A3639DFF7}" dt="2025-11-25T16:27:19.111" v="719" actId="20577"/>
          <ac:spMkLst>
            <pc:docMk/>
            <pc:sldMk cId="1408426529" sldId="301"/>
            <ac:spMk id="4" creationId="{B5B8AFF8-F8BC-F031-F1E3-E5C84FF72A2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A9732-91AB-4C81-8D43-E5171AD79EE1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B0DEF-4107-4094-BA47-25D1DD471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173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AE1F0-9614-4DF7-B7F5-A740F4AE3551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2F619-A272-458C-A34E-44033E8FA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46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990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437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6182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47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94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265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348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53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734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377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059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986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442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826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083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892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284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C2ECCB1-6741-48B1-A741-91362694FC7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86B747A-0522-458C-8614-F17326089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75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ttlewandle.org.uk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ttlewandle.org.uk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ttlewandle.org.uk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ickweb.couk/" TargetMode="External"/><Relationship Id="rId2" Type="http://schemas.openxmlformats.org/officeDocument/2006/relationships/hyperlink" Target="http://www.phonicsplay.co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ctgames.com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GB" dirty="0"/>
            </a:br>
            <a:r>
              <a:rPr lang="en-GB" sz="4800" dirty="0"/>
              <a:t>Welcome to our Reception Phonics Workshop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D Moffat – 25/11/25</a:t>
            </a:r>
          </a:p>
        </p:txBody>
      </p:sp>
    </p:spTree>
    <p:extLst>
      <p:ext uri="{BB962C8B-B14F-4D97-AF65-F5344CB8AC3E}">
        <p14:creationId xmlns:p14="http://schemas.microsoft.com/office/powerpoint/2010/main" val="61244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3AFAE-EA1D-5AA7-D730-F9897F1AB9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Aims of the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566446-6E70-9973-CB71-C207E93493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To understand the importance of phonics.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To get an idea of how phonics is taught in our school.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To understand how phonics supports reading and writing development.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To support </a:t>
            </a:r>
            <a:r>
              <a:rPr lang="en-GB"/>
              <a:t>you when helping your child </a:t>
            </a:r>
            <a:r>
              <a:rPr lang="en-GB" dirty="0"/>
              <a:t>at home. </a:t>
            </a:r>
          </a:p>
        </p:txBody>
      </p:sp>
    </p:spTree>
    <p:extLst>
      <p:ext uri="{BB962C8B-B14F-4D97-AF65-F5344CB8AC3E}">
        <p14:creationId xmlns:p14="http://schemas.microsoft.com/office/powerpoint/2010/main" val="1717623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PHONICS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Hear, identify, break up and blend sounds into words.</a:t>
            </a:r>
          </a:p>
        </p:txBody>
      </p:sp>
    </p:spTree>
    <p:extLst>
      <p:ext uri="{BB962C8B-B14F-4D97-AF65-F5344CB8AC3E}">
        <p14:creationId xmlns:p14="http://schemas.microsoft.com/office/powerpoint/2010/main" val="35647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9C9960-8B0D-E2B8-457D-BC20DD3522F1}"/>
              </a:ext>
            </a:extLst>
          </p:cNvPr>
          <p:cNvSpPr txBox="1"/>
          <p:nvPr/>
        </p:nvSpPr>
        <p:spPr>
          <a:xfrm>
            <a:off x="1452880" y="927854"/>
            <a:ext cx="9123680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dirty="0"/>
              <a:t>Why Phonics?</a:t>
            </a:r>
          </a:p>
          <a:p>
            <a:endParaRPr lang="en-GB" sz="5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 aim is to ensure essential phonics knowledge and skills so that children can progress quickly to independent reading and writing.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Reading and writing are like code: phonics is teaching the child to crack the code!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Gives us the skills of blending for reading and segmenting for writing.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We use a synthetic scheme called Little Wandle.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Synthetic Phonics is simply the ability to convert a letter or group of letters into sounds that are  blended together into a word.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93687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B6100-9A68-3717-86A4-CCE49B177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A798975-5DC2-A7C8-23C6-5089C91469FF}"/>
              </a:ext>
            </a:extLst>
          </p:cNvPr>
          <p:cNvSpPr txBox="1"/>
          <p:nvPr/>
        </p:nvSpPr>
        <p:spPr>
          <a:xfrm>
            <a:off x="1452880" y="663694"/>
            <a:ext cx="9123680" cy="830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dirty="0"/>
              <a:t>Technical Vocabulary</a:t>
            </a:r>
          </a:p>
          <a:p>
            <a:r>
              <a:rPr lang="en-GB" sz="2400" b="1" dirty="0"/>
              <a:t>Phoneme</a:t>
            </a:r>
            <a:r>
              <a:rPr lang="en-GB" sz="2400" dirty="0"/>
              <a:t> – is the smallest unit of </a:t>
            </a:r>
            <a:r>
              <a:rPr lang="en-GB" sz="2400" u="sng" dirty="0"/>
              <a:t>sound</a:t>
            </a:r>
            <a:r>
              <a:rPr lang="en-GB" sz="2400" dirty="0"/>
              <a:t> in a word. This may be represented by 1, 2, 3 or 4 letters. Clear and correct articulation of phonemes is essential. </a:t>
            </a:r>
          </a:p>
          <a:p>
            <a:r>
              <a:rPr lang="en-GB" sz="2400" b="1" dirty="0"/>
              <a:t>Grapheme </a:t>
            </a:r>
            <a:r>
              <a:rPr lang="en-GB" sz="2400" dirty="0"/>
              <a:t>- this is the letter representing the sound. </a:t>
            </a:r>
          </a:p>
          <a:p>
            <a:r>
              <a:rPr lang="en-GB" sz="2400" b="1" dirty="0"/>
              <a:t>Segment -</a:t>
            </a:r>
            <a:r>
              <a:rPr lang="en-GB" sz="2400" dirty="0"/>
              <a:t> means to sound out or stretch the word in order to hear the individual phonemes. For example: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b="1" dirty="0"/>
              <a:t>Blending</a:t>
            </a:r>
            <a:r>
              <a:rPr lang="en-GB" sz="2400" dirty="0"/>
              <a:t> means to ‘squash’ all the sounds together to read the word. For example: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3200" dirty="0"/>
          </a:p>
          <a:p>
            <a:endParaRPr lang="en-GB" sz="2000" b="1" dirty="0"/>
          </a:p>
          <a:p>
            <a:endParaRPr lang="en-GB" sz="2000" b="1" dirty="0"/>
          </a:p>
          <a:p>
            <a:endParaRPr lang="en-GB" sz="2000" dirty="0"/>
          </a:p>
          <a:p>
            <a:r>
              <a:rPr lang="en-GB" sz="2000" dirty="0"/>
              <a:t> 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8C99EC-40E7-9833-FACF-24796E49E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797" y="3820777"/>
            <a:ext cx="1257365" cy="67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28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1F4D2-4882-4284-18BB-EE631B9C0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8F7860B-A606-ED88-C7E6-3508DD935FF0}"/>
              </a:ext>
            </a:extLst>
          </p:cNvPr>
          <p:cNvSpPr txBox="1"/>
          <p:nvPr/>
        </p:nvSpPr>
        <p:spPr>
          <a:xfrm>
            <a:off x="1452880" y="927854"/>
            <a:ext cx="91236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Importance of knowing the pure sounds. Clear articulation is essential for blending the words together to read. </a:t>
            </a:r>
          </a:p>
          <a:p>
            <a:endParaRPr lang="en-GB" sz="2000" b="1" dirty="0"/>
          </a:p>
          <a:p>
            <a:r>
              <a:rPr lang="en-GB" sz="2000" b="1" dirty="0"/>
              <a:t>Please see the videos on the Little Wandle site. </a:t>
            </a:r>
          </a:p>
          <a:p>
            <a:r>
              <a:rPr lang="en-GB" sz="2000" b="1" dirty="0">
                <a:hlinkClick r:id="rId2"/>
              </a:rPr>
              <a:t>https://www.littlewandle.org.uk/</a:t>
            </a:r>
            <a:endParaRPr lang="en-GB" sz="2000" b="1" dirty="0"/>
          </a:p>
          <a:p>
            <a:r>
              <a:rPr lang="en-GB" sz="2000" b="1"/>
              <a:t> Go </a:t>
            </a:r>
            <a:r>
              <a:rPr lang="en-GB" sz="2000" b="1" dirty="0"/>
              <a:t>to the parents tab.</a:t>
            </a:r>
          </a:p>
          <a:p>
            <a:r>
              <a:rPr lang="en-GB" sz="2000" b="1" dirty="0"/>
              <a:t>(Phase 2 sounds taught in Reception Autumn 1)</a:t>
            </a:r>
          </a:p>
          <a:p>
            <a:r>
              <a:rPr lang="en-GB" sz="2000" b="1" dirty="0"/>
              <a:t>(Phase 2 sounds taught in Reception Autumn 2) </a:t>
            </a:r>
          </a:p>
          <a:p>
            <a:endParaRPr lang="en-GB" sz="2000" b="1" dirty="0"/>
          </a:p>
          <a:p>
            <a:r>
              <a:rPr lang="en-GB" sz="2000" b="1" dirty="0"/>
              <a:t> Please see video  on the Little Wandle website (Choose the parents tab again) How we teach blending. </a:t>
            </a:r>
          </a:p>
          <a:p>
            <a:endParaRPr lang="en-GB" sz="2000" b="1" dirty="0"/>
          </a:p>
          <a:p>
            <a:endParaRPr lang="en-GB" sz="2000" dirty="0"/>
          </a:p>
          <a:p>
            <a:r>
              <a:rPr lang="en-GB" sz="2000" dirty="0"/>
              <a:t> 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57348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D07FD-6AD4-66A0-C985-37D75B003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4F41C3-AB51-5D2A-105E-B1FC7D0B8CA0}"/>
              </a:ext>
            </a:extLst>
          </p:cNvPr>
          <p:cNvSpPr txBox="1"/>
          <p:nvPr/>
        </p:nvSpPr>
        <p:spPr>
          <a:xfrm>
            <a:off x="1259840" y="399534"/>
            <a:ext cx="9123680" cy="938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000" dirty="0"/>
          </a:p>
          <a:p>
            <a:r>
              <a:rPr lang="en-GB" sz="3200" b="1" dirty="0"/>
              <a:t>Phase 3 - </a:t>
            </a:r>
            <a:r>
              <a:rPr lang="en-GB" sz="3200" dirty="0"/>
              <a:t>– </a:t>
            </a: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To teach the children one grapheme for each of the 44 phonemes in order to read and spell simple regular words.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Naming and sounding letters of the alphabet.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Hear and say sounds in the order in which they occur and read simple words by segmenting and blending.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To ‘chunk up’ longer words. </a:t>
            </a:r>
            <a:endParaRPr lang="en-GB" sz="24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Recognise common digraphs, trigraphs and read additional high frequency words.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/>
              <a:t>Digraph</a:t>
            </a:r>
            <a:r>
              <a:rPr lang="en-GB" sz="2400" dirty="0"/>
              <a:t> – two letters that make up one sound. </a:t>
            </a:r>
            <a:r>
              <a:rPr lang="en-GB" sz="2400" dirty="0" err="1"/>
              <a:t>Eg</a:t>
            </a:r>
            <a:r>
              <a:rPr lang="en-GB" sz="2400" dirty="0"/>
              <a:t> </a:t>
            </a:r>
            <a:r>
              <a:rPr lang="en-GB" sz="2400" dirty="0" err="1"/>
              <a:t>sh</a:t>
            </a:r>
            <a:r>
              <a:rPr lang="en-GB" sz="2400" dirty="0"/>
              <a:t>, ck, </a:t>
            </a:r>
            <a:r>
              <a:rPr lang="en-GB" sz="2400" dirty="0" err="1"/>
              <a:t>th</a:t>
            </a:r>
            <a:r>
              <a:rPr lang="en-GB" sz="2400" dirty="0"/>
              <a:t>, </a:t>
            </a:r>
            <a:r>
              <a:rPr lang="en-GB" sz="2400" dirty="0" err="1"/>
              <a:t>ll</a:t>
            </a:r>
            <a:r>
              <a:rPr lang="en-GB" sz="2400" dirty="0"/>
              <a:t>, ai, </a:t>
            </a:r>
            <a:r>
              <a:rPr lang="en-GB" sz="2400" dirty="0" err="1"/>
              <a:t>ee</a:t>
            </a:r>
            <a:r>
              <a:rPr lang="en-GB" sz="2400" dirty="0"/>
              <a:t>, </a:t>
            </a:r>
            <a:r>
              <a:rPr lang="en-GB" sz="2400" dirty="0" err="1"/>
              <a:t>ar</a:t>
            </a:r>
            <a:r>
              <a:rPr lang="en-GB" sz="2400" dirty="0"/>
              <a:t>, oy…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/>
              <a:t>Trigraph</a:t>
            </a:r>
            <a:r>
              <a:rPr lang="en-GB" sz="2400" dirty="0"/>
              <a:t> – Three letters that make up one sound. Eg </a:t>
            </a:r>
            <a:r>
              <a:rPr lang="en-GB" sz="2400" dirty="0" err="1"/>
              <a:t>igh</a:t>
            </a:r>
            <a:r>
              <a:rPr lang="en-GB" sz="2400" dirty="0"/>
              <a:t>, ear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/>
              <a:t>Show Little Wandle Sounds  (Phase 3 sounds taught in Reception Spring)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endParaRPr lang="en-GB" sz="2400" dirty="0"/>
          </a:p>
          <a:p>
            <a:endParaRPr lang="en-GB" sz="2000" b="1" dirty="0"/>
          </a:p>
          <a:p>
            <a:endParaRPr lang="en-GB" sz="2000" b="1" dirty="0"/>
          </a:p>
          <a:p>
            <a:endParaRPr lang="en-GB" sz="2000" dirty="0"/>
          </a:p>
          <a:p>
            <a:r>
              <a:rPr lang="en-GB" sz="2000" dirty="0"/>
              <a:t> 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45218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13948-7F68-CE96-D2B0-ABFADE97C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F91BE16-31C9-FC50-4E76-51A3675C9758}"/>
              </a:ext>
            </a:extLst>
          </p:cNvPr>
          <p:cNvSpPr txBox="1"/>
          <p:nvPr/>
        </p:nvSpPr>
        <p:spPr>
          <a:xfrm>
            <a:off x="1452880" y="927854"/>
            <a:ext cx="912368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000" dirty="0"/>
          </a:p>
          <a:p>
            <a:r>
              <a:rPr lang="en-GB" sz="3200" b="1" dirty="0"/>
              <a:t>Reading - </a:t>
            </a:r>
            <a:r>
              <a:rPr lang="en-GB" sz="3200" dirty="0"/>
              <a:t> </a:t>
            </a:r>
            <a:endParaRPr lang="en-GB" sz="2400" dirty="0"/>
          </a:p>
          <a:p>
            <a:r>
              <a:rPr lang="en-GB" sz="2400" dirty="0"/>
              <a:t>Please see the Little Wandle video ‘How we teach tricky words.’</a:t>
            </a:r>
          </a:p>
          <a:p>
            <a:endParaRPr lang="en-GB" sz="2400" dirty="0"/>
          </a:p>
          <a:p>
            <a:r>
              <a:rPr lang="en-GB" sz="2400" dirty="0">
                <a:hlinkClick r:id="rId2"/>
              </a:rPr>
              <a:t>https://www.littlewandle.org.uk/</a:t>
            </a:r>
            <a:endParaRPr lang="en-GB" sz="2400" dirty="0"/>
          </a:p>
          <a:p>
            <a:r>
              <a:rPr lang="en-GB" sz="2400" dirty="0"/>
              <a:t>(Choose the parent tab)</a:t>
            </a:r>
          </a:p>
          <a:p>
            <a:endParaRPr lang="en-GB" sz="2000" b="1" dirty="0"/>
          </a:p>
          <a:p>
            <a:endParaRPr lang="en-GB" sz="2000" b="1" dirty="0"/>
          </a:p>
          <a:p>
            <a:endParaRPr lang="en-GB" sz="2000" dirty="0"/>
          </a:p>
          <a:p>
            <a:r>
              <a:rPr lang="en-GB" sz="2000" dirty="0"/>
              <a:t> 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252162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9397-F750-9754-7929-9A32B8334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65B0-45AB-A8CE-DEFE-9D9226E9D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can I help? – Reading 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ED896-5DA7-4426-0A2B-D4A7EA81E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100" dirty="0"/>
          </a:p>
          <a:p>
            <a:endParaRPr lang="en-GB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B8AFF8-F8BC-F031-F1E3-E5C84FF72A26}"/>
              </a:ext>
            </a:extLst>
          </p:cNvPr>
          <p:cNvSpPr txBox="1"/>
          <p:nvPr/>
        </p:nvSpPr>
        <p:spPr>
          <a:xfrm>
            <a:off x="1513840" y="3037840"/>
            <a:ext cx="791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Please see the Little Wandle video – Supporting your child with reading at home.</a:t>
            </a:r>
          </a:p>
          <a:p>
            <a:endParaRPr lang="en-GB" dirty="0"/>
          </a:p>
          <a:p>
            <a:r>
              <a:rPr lang="en-GB" dirty="0">
                <a:hlinkClick r:id="rId2"/>
              </a:rPr>
              <a:t>https://www.littlewandle.org.uk/</a:t>
            </a:r>
            <a:endParaRPr lang="en-GB" dirty="0"/>
          </a:p>
          <a:p>
            <a:r>
              <a:rPr lang="en-GB" dirty="0"/>
              <a:t>(Choose the parent tab.)  </a:t>
            </a:r>
          </a:p>
        </p:txBody>
      </p:sp>
    </p:spTree>
    <p:extLst>
      <p:ext uri="{BB962C8B-B14F-4D97-AF65-F5344CB8AC3E}">
        <p14:creationId xmlns:p14="http://schemas.microsoft.com/office/powerpoint/2010/main" val="140842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499357" y="479212"/>
            <a:ext cx="6815669" cy="743280"/>
          </a:xfrm>
        </p:spPr>
        <p:txBody>
          <a:bodyPr/>
          <a:lstStyle/>
          <a:p>
            <a:r>
              <a:rPr lang="en-GB" dirty="0"/>
              <a:t>Tips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499356" y="1703446"/>
            <a:ext cx="6815669" cy="3650874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Choose a setting where your child can concentrate.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Choose a time that is good for you </a:t>
            </a:r>
            <a:r>
              <a:rPr lang="en-GB" b="1" dirty="0"/>
              <a:t>and</a:t>
            </a:r>
            <a:r>
              <a:rPr lang="en-GB" dirty="0"/>
              <a:t> your child. </a:t>
            </a:r>
          </a:p>
          <a:p>
            <a:pPr marL="342900" indent="-342900">
              <a:buFont typeface="Arial" pitchFamily="34" charset="0"/>
              <a:buChar char="•"/>
            </a:pPr>
            <a:endParaRPr lang="en-GB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This is a time for your child to read to you. If you find that they are struggling, even a sentence or one page is better than not reading at all!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More frequent shorter sessions are better than one long session.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Try to hear your child read every day – make reading a habit!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dirty="0"/>
              <a:t>Please record a comment briefly in the reading diary. Please put the book together with the reading diary in the your child’s bag each day. </a:t>
            </a:r>
          </a:p>
        </p:txBody>
      </p:sp>
    </p:spTree>
    <p:extLst>
      <p:ext uri="{BB962C8B-B14F-4D97-AF65-F5344CB8AC3E}">
        <p14:creationId xmlns:p14="http://schemas.microsoft.com/office/powerpoint/2010/main" val="357814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can I help? – Games and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I spy.</a:t>
            </a:r>
          </a:p>
          <a:p>
            <a:r>
              <a:rPr lang="en-GB" dirty="0">
                <a:hlinkClick r:id="rId2"/>
              </a:rPr>
              <a:t>www.phonicsplay.co.uk</a:t>
            </a:r>
            <a:endParaRPr lang="en-GB" dirty="0"/>
          </a:p>
          <a:p>
            <a:r>
              <a:rPr lang="en-GB" dirty="0">
                <a:hlinkClick r:id="rId3"/>
              </a:rPr>
              <a:t>www.crickweb.couk</a:t>
            </a:r>
            <a:endParaRPr lang="en-GB" dirty="0"/>
          </a:p>
          <a:p>
            <a:r>
              <a:rPr lang="en-GB" dirty="0">
                <a:hlinkClick r:id="rId4"/>
              </a:rPr>
              <a:t>www.ictgames.com</a:t>
            </a:r>
            <a:endParaRPr lang="en-GB" dirty="0"/>
          </a:p>
          <a:p>
            <a:r>
              <a:rPr lang="en-GB" dirty="0"/>
              <a:t>BBC website</a:t>
            </a:r>
          </a:p>
          <a:p>
            <a:r>
              <a:rPr lang="en-GB" dirty="0"/>
              <a:t>Word building with flashcards</a:t>
            </a:r>
          </a:p>
          <a:p>
            <a:r>
              <a:rPr lang="en-GB" dirty="0" err="1"/>
              <a:t>Wordsearches</a:t>
            </a:r>
            <a:r>
              <a:rPr lang="en-GB" dirty="0"/>
              <a:t>- tricky words</a:t>
            </a:r>
          </a:p>
          <a:p>
            <a:r>
              <a:rPr lang="en-GB" dirty="0"/>
              <a:t>Word hunt </a:t>
            </a:r>
          </a:p>
          <a:p>
            <a:r>
              <a:rPr lang="en-GB" dirty="0" err="1"/>
              <a:t>Twinkl</a:t>
            </a:r>
            <a:r>
              <a:rPr lang="en-GB" dirty="0"/>
              <a:t>- word lists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86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montvillelib.org/images/drseu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9" y="357188"/>
            <a:ext cx="3724275" cy="583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5432425" y="547689"/>
            <a:ext cx="4840288" cy="4321175"/>
          </a:xfrm>
        </p:spPr>
        <p:txBody>
          <a:bodyPr/>
          <a:lstStyle/>
          <a:p>
            <a:pPr algn="ctr">
              <a:buFont typeface="Wingdings 2" panose="05020102010507070707" pitchFamily="18" charset="2"/>
              <a:buNone/>
            </a:pPr>
            <a:r>
              <a:rPr lang="en-GB" altLang="en-US" dirty="0"/>
              <a:t>“The more that you read, the more things you will know. </a:t>
            </a:r>
          </a:p>
          <a:p>
            <a:pPr algn="ctr">
              <a:buFont typeface="Wingdings 2" panose="05020102010507070707" pitchFamily="18" charset="2"/>
              <a:buNone/>
            </a:pPr>
            <a:r>
              <a:rPr lang="en-GB" altLang="en-US" dirty="0"/>
              <a:t>The more that you learn, the more places you'll go.”</a:t>
            </a:r>
          </a:p>
          <a:p>
            <a:pPr algn="ctr">
              <a:buFont typeface="Wingdings 2" panose="05020102010507070707" pitchFamily="18" charset="2"/>
              <a:buNone/>
            </a:pPr>
            <a:endParaRPr lang="en-GB" altLang="en-US" dirty="0"/>
          </a:p>
          <a:p>
            <a:pPr algn="ctr">
              <a:buFont typeface="Wingdings 2" panose="05020102010507070707" pitchFamily="18" charset="2"/>
              <a:buNone/>
            </a:pPr>
            <a:r>
              <a:rPr lang="en-GB" altLang="en-US" dirty="0"/>
              <a:t>           Dr Seuss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3676651" y="3984626"/>
            <a:ext cx="3857625" cy="2214563"/>
          </a:xfrm>
          <a:prstGeom prst="wedgeRoundRectCallout">
            <a:avLst>
              <a:gd name="adj1" fmla="val -52157"/>
              <a:gd name="adj2" fmla="val -9007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>
                <a:latin typeface="Freestyle Script" pitchFamily="66" charset="0"/>
              </a:rPr>
              <a:t> Thank you for coming.</a:t>
            </a:r>
          </a:p>
        </p:txBody>
      </p:sp>
    </p:spTree>
    <p:extLst>
      <p:ext uri="{BB962C8B-B14F-4D97-AF65-F5344CB8AC3E}">
        <p14:creationId xmlns:p14="http://schemas.microsoft.com/office/powerpoint/2010/main" val="250367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2170</TotalTime>
  <Words>717</Words>
  <Application>Microsoft Office PowerPoint</Application>
  <PresentationFormat>Widescreen</PresentationFormat>
  <Paragraphs>110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Freestyle Script</vt:lpstr>
      <vt:lpstr>Garamond</vt:lpstr>
      <vt:lpstr>Wingdings 2</vt:lpstr>
      <vt:lpstr>Organic</vt:lpstr>
      <vt:lpstr> Welcome to our Reception Phonics Workshop</vt:lpstr>
      <vt:lpstr>Aims of the Session</vt:lpstr>
      <vt:lpstr>PHONICS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can I help? – Reading Books</vt:lpstr>
      <vt:lpstr>Tips</vt:lpstr>
      <vt:lpstr>How can I help? – Games and websites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 John’s Reading Evening</dc:title>
  <dc:creator>Teacher</dc:creator>
  <cp:lastModifiedBy>Dawn Moffat</cp:lastModifiedBy>
  <cp:revision>46</cp:revision>
  <cp:lastPrinted>2019-10-30T11:21:56Z</cp:lastPrinted>
  <dcterms:created xsi:type="dcterms:W3CDTF">2016-09-26T20:08:50Z</dcterms:created>
  <dcterms:modified xsi:type="dcterms:W3CDTF">2025-11-25T16:36:43Z</dcterms:modified>
</cp:coreProperties>
</file>